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4"/>
  </p:notesMasterIdLst>
  <p:sldIdLst>
    <p:sldId id="262" r:id="rId2"/>
    <p:sldId id="323" r:id="rId3"/>
    <p:sldId id="324" r:id="rId4"/>
    <p:sldId id="325" r:id="rId5"/>
    <p:sldId id="360" r:id="rId6"/>
    <p:sldId id="361" r:id="rId7"/>
    <p:sldId id="326" r:id="rId8"/>
    <p:sldId id="348" r:id="rId9"/>
    <p:sldId id="349" r:id="rId10"/>
    <p:sldId id="350" r:id="rId11"/>
    <p:sldId id="351" r:id="rId12"/>
    <p:sldId id="352" r:id="rId13"/>
    <p:sldId id="353" r:id="rId14"/>
    <p:sldId id="354" r:id="rId15"/>
    <p:sldId id="355" r:id="rId16"/>
    <p:sldId id="356" r:id="rId17"/>
    <p:sldId id="327" r:id="rId18"/>
    <p:sldId id="328" r:id="rId19"/>
    <p:sldId id="329" r:id="rId20"/>
    <p:sldId id="330" r:id="rId21"/>
    <p:sldId id="331" r:id="rId22"/>
    <p:sldId id="332" r:id="rId23"/>
    <p:sldId id="334" r:id="rId24"/>
    <p:sldId id="335" r:id="rId25"/>
    <p:sldId id="336" r:id="rId26"/>
    <p:sldId id="337" r:id="rId27"/>
    <p:sldId id="338" r:id="rId28"/>
    <p:sldId id="339" r:id="rId29"/>
    <p:sldId id="340" r:id="rId30"/>
    <p:sldId id="341" r:id="rId31"/>
    <p:sldId id="342" r:id="rId32"/>
    <p:sldId id="343" r:id="rId33"/>
    <p:sldId id="344" r:id="rId34"/>
    <p:sldId id="284" r:id="rId35"/>
    <p:sldId id="312" r:id="rId36"/>
    <p:sldId id="313" r:id="rId37"/>
    <p:sldId id="314" r:id="rId38"/>
    <p:sldId id="345" r:id="rId39"/>
    <p:sldId id="346" r:id="rId40"/>
    <p:sldId id="347" r:id="rId41"/>
    <p:sldId id="357" r:id="rId42"/>
    <p:sldId id="358" r:id="rId43"/>
  </p:sldIdLst>
  <p:sldSz cx="12192000" cy="6858000"/>
  <p:notesSz cx="6858000" cy="9144000"/>
  <p:embeddedFontLst>
    <p:embeddedFont>
      <p:font typeface="Century Gothic" panose="020B0502020202020204" pitchFamily="34" charset="0"/>
      <p:regular r:id="rId45"/>
      <p:bold r:id="rId46"/>
      <p:italic r:id="rId47"/>
      <p:boldItalic r:id="rId48"/>
    </p:embeddedFont>
    <p:embeddedFont>
      <p:font typeface="Old Standard TT" panose="020B0604020202020204" charset="0"/>
      <p:regular r:id="rId49"/>
      <p:bold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DE080-3BFA-486E-A25C-A0B2BA7D5AC9}" v="1" dt="2024-02-05T14:56:50.357"/>
  </p1510:revLst>
</p1510:revInfo>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03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wal Abbasi" userId="204d2a36f0ecac39" providerId="LiveId" clId="{000DE080-3BFA-486E-A25C-A0B2BA7D5AC9}"/>
    <pc:docChg chg="custSel addSld delSld modSld">
      <pc:chgData name="Rawal Abbasi" userId="204d2a36f0ecac39" providerId="LiveId" clId="{000DE080-3BFA-486E-A25C-A0B2BA7D5AC9}" dt="2024-02-05T14:59:25.972" v="64" actId="47"/>
      <pc:docMkLst>
        <pc:docMk/>
      </pc:docMkLst>
      <pc:sldChg chg="del">
        <pc:chgData name="Rawal Abbasi" userId="204d2a36f0ecac39" providerId="LiveId" clId="{000DE080-3BFA-486E-A25C-A0B2BA7D5AC9}" dt="2024-02-05T14:25:27.517" v="0" actId="47"/>
        <pc:sldMkLst>
          <pc:docMk/>
          <pc:sldMk cId="0" sldId="256"/>
        </pc:sldMkLst>
      </pc:sldChg>
      <pc:sldChg chg="modSp add mod">
        <pc:chgData name="Rawal Abbasi" userId="204d2a36f0ecac39" providerId="LiveId" clId="{000DE080-3BFA-486E-A25C-A0B2BA7D5AC9}" dt="2024-02-05T14:56:50.531" v="54" actId="27636"/>
        <pc:sldMkLst>
          <pc:docMk/>
          <pc:sldMk cId="0" sldId="284"/>
        </pc:sldMkLst>
        <pc:spChg chg="mod">
          <ac:chgData name="Rawal Abbasi" userId="204d2a36f0ecac39" providerId="LiveId" clId="{000DE080-3BFA-486E-A25C-A0B2BA7D5AC9}" dt="2024-02-05T14:56:50.531" v="54" actId="27636"/>
          <ac:spMkLst>
            <pc:docMk/>
            <pc:sldMk cId="0" sldId="284"/>
            <ac:spMk id="3" creationId="{00000000-0000-0000-0000-000000000000}"/>
          </ac:spMkLst>
        </pc:spChg>
      </pc:sldChg>
      <pc:sldChg chg="modSp add del mod">
        <pc:chgData name="Rawal Abbasi" userId="204d2a36f0ecac39" providerId="LiveId" clId="{000DE080-3BFA-486E-A25C-A0B2BA7D5AC9}" dt="2024-02-05T14:59:19.752" v="61" actId="47"/>
        <pc:sldMkLst>
          <pc:docMk/>
          <pc:sldMk cId="0" sldId="285"/>
        </pc:sldMkLst>
        <pc:spChg chg="mod">
          <ac:chgData name="Rawal Abbasi" userId="204d2a36f0ecac39" providerId="LiveId" clId="{000DE080-3BFA-486E-A25C-A0B2BA7D5AC9}" dt="2024-02-05T14:56:50.570" v="58" actId="27636"/>
          <ac:spMkLst>
            <pc:docMk/>
            <pc:sldMk cId="0" sldId="285"/>
            <ac:spMk id="3" creationId="{00000000-0000-0000-0000-000000000000}"/>
          </ac:spMkLst>
        </pc:spChg>
      </pc:sldChg>
      <pc:sldChg chg="modSp add del mod">
        <pc:chgData name="Rawal Abbasi" userId="204d2a36f0ecac39" providerId="LiveId" clId="{000DE080-3BFA-486E-A25C-A0B2BA7D5AC9}" dt="2024-02-05T14:59:21.034" v="62" actId="47"/>
        <pc:sldMkLst>
          <pc:docMk/>
          <pc:sldMk cId="0" sldId="286"/>
        </pc:sldMkLst>
        <pc:spChg chg="mod">
          <ac:chgData name="Rawal Abbasi" userId="204d2a36f0ecac39" providerId="LiveId" clId="{000DE080-3BFA-486E-A25C-A0B2BA7D5AC9}" dt="2024-02-05T14:56:50.578" v="59" actId="27636"/>
          <ac:spMkLst>
            <pc:docMk/>
            <pc:sldMk cId="0" sldId="286"/>
            <ac:spMk id="3" creationId="{00000000-0000-0000-0000-000000000000}"/>
          </ac:spMkLst>
        </pc:spChg>
      </pc:sldChg>
      <pc:sldChg chg="modSp add mod">
        <pc:chgData name="Rawal Abbasi" userId="204d2a36f0ecac39" providerId="LiveId" clId="{000DE080-3BFA-486E-A25C-A0B2BA7D5AC9}" dt="2024-02-05T14:56:50.546" v="56" actId="27636"/>
        <pc:sldMkLst>
          <pc:docMk/>
          <pc:sldMk cId="2817586253" sldId="312"/>
        </pc:sldMkLst>
        <pc:spChg chg="mod">
          <ac:chgData name="Rawal Abbasi" userId="204d2a36f0ecac39" providerId="LiveId" clId="{000DE080-3BFA-486E-A25C-A0B2BA7D5AC9}" dt="2024-02-05T14:56:50.546" v="56" actId="27636"/>
          <ac:spMkLst>
            <pc:docMk/>
            <pc:sldMk cId="2817586253" sldId="312"/>
            <ac:spMk id="2" creationId="{9BAF6CFF-1196-4AC8-A513-85D348BE529A}"/>
          </ac:spMkLst>
        </pc:spChg>
        <pc:spChg chg="mod">
          <ac:chgData name="Rawal Abbasi" userId="204d2a36f0ecac39" providerId="LiveId" clId="{000DE080-3BFA-486E-A25C-A0B2BA7D5AC9}" dt="2024-02-05T14:56:50.546" v="55" actId="27636"/>
          <ac:spMkLst>
            <pc:docMk/>
            <pc:sldMk cId="2817586253" sldId="312"/>
            <ac:spMk id="3" creationId="{87177222-339C-46F3-B490-69D88EE22855}"/>
          </ac:spMkLst>
        </pc:spChg>
      </pc:sldChg>
      <pc:sldChg chg="modSp add mod">
        <pc:chgData name="Rawal Abbasi" userId="204d2a36f0ecac39" providerId="LiveId" clId="{000DE080-3BFA-486E-A25C-A0B2BA7D5AC9}" dt="2024-02-05T14:56:50.554" v="57" actId="27636"/>
        <pc:sldMkLst>
          <pc:docMk/>
          <pc:sldMk cId="3346114820" sldId="313"/>
        </pc:sldMkLst>
        <pc:spChg chg="mod">
          <ac:chgData name="Rawal Abbasi" userId="204d2a36f0ecac39" providerId="LiveId" clId="{000DE080-3BFA-486E-A25C-A0B2BA7D5AC9}" dt="2024-02-05T14:56:50.554" v="57" actId="27636"/>
          <ac:spMkLst>
            <pc:docMk/>
            <pc:sldMk cId="3346114820" sldId="313"/>
            <ac:spMk id="2" creationId="{214BF98F-CF13-4A54-A5E8-F880EE96FB24}"/>
          </ac:spMkLst>
        </pc:spChg>
      </pc:sldChg>
      <pc:sldChg chg="add">
        <pc:chgData name="Rawal Abbasi" userId="204d2a36f0ecac39" providerId="LiveId" clId="{000DE080-3BFA-486E-A25C-A0B2BA7D5AC9}" dt="2024-02-05T14:56:50.334" v="52"/>
        <pc:sldMkLst>
          <pc:docMk/>
          <pc:sldMk cId="381624363" sldId="314"/>
        </pc:sldMkLst>
      </pc:sldChg>
      <pc:sldChg chg="delSp mod">
        <pc:chgData name="Rawal Abbasi" userId="204d2a36f0ecac39" providerId="LiveId" clId="{000DE080-3BFA-486E-A25C-A0B2BA7D5AC9}" dt="2024-02-05T14:41:09.387" v="1" actId="478"/>
        <pc:sldMkLst>
          <pc:docMk/>
          <pc:sldMk cId="3625977298" sldId="325"/>
        </pc:sldMkLst>
        <pc:picChg chg="del">
          <ac:chgData name="Rawal Abbasi" userId="204d2a36f0ecac39" providerId="LiveId" clId="{000DE080-3BFA-486E-A25C-A0B2BA7D5AC9}" dt="2024-02-05T14:41:09.387" v="1" actId="478"/>
          <ac:picMkLst>
            <pc:docMk/>
            <pc:sldMk cId="3625977298" sldId="325"/>
            <ac:picMk id="90114" creationId="{00000000-0000-0000-0000-000000000000}"/>
          </ac:picMkLst>
        </pc:picChg>
      </pc:sldChg>
      <pc:sldChg chg="modSp add del mod">
        <pc:chgData name="Rawal Abbasi" userId="204d2a36f0ecac39" providerId="LiveId" clId="{000DE080-3BFA-486E-A25C-A0B2BA7D5AC9}" dt="2024-02-05T14:59:24.720" v="63" actId="47"/>
        <pc:sldMkLst>
          <pc:docMk/>
          <pc:sldMk cId="2870558910" sldId="333"/>
        </pc:sldMkLst>
        <pc:spChg chg="mod">
          <ac:chgData name="Rawal Abbasi" userId="204d2a36f0ecac39" providerId="LiveId" clId="{000DE080-3BFA-486E-A25C-A0B2BA7D5AC9}" dt="2024-02-05T14:56:50.585" v="60" actId="27636"/>
          <ac:spMkLst>
            <pc:docMk/>
            <pc:sldMk cId="2870558910" sldId="333"/>
            <ac:spMk id="3" creationId="{4E7415E0-E934-482F-892B-F209C52F8095}"/>
          </ac:spMkLst>
        </pc:spChg>
      </pc:sldChg>
      <pc:sldChg chg="modSp new del mod">
        <pc:chgData name="Rawal Abbasi" userId="204d2a36f0ecac39" providerId="LiveId" clId="{000DE080-3BFA-486E-A25C-A0B2BA7D5AC9}" dt="2024-02-05T14:42:06.006" v="33" actId="47"/>
        <pc:sldMkLst>
          <pc:docMk/>
          <pc:sldMk cId="3658301900" sldId="359"/>
        </pc:sldMkLst>
        <pc:spChg chg="mod">
          <ac:chgData name="Rawal Abbasi" userId="204d2a36f0ecac39" providerId="LiveId" clId="{000DE080-3BFA-486E-A25C-A0B2BA7D5AC9}" dt="2024-02-05T14:41:20.791" v="10" actId="20577"/>
          <ac:spMkLst>
            <pc:docMk/>
            <pc:sldMk cId="3658301900" sldId="359"/>
            <ac:spMk id="2" creationId="{DF7244AD-CDDC-8E1A-92E4-3BFC1F1AF90F}"/>
          </ac:spMkLst>
        </pc:spChg>
        <pc:spChg chg="mod">
          <ac:chgData name="Rawal Abbasi" userId="204d2a36f0ecac39" providerId="LiveId" clId="{000DE080-3BFA-486E-A25C-A0B2BA7D5AC9}" dt="2024-02-05T14:41:33.051" v="13" actId="27636"/>
          <ac:spMkLst>
            <pc:docMk/>
            <pc:sldMk cId="3658301900" sldId="359"/>
            <ac:spMk id="3" creationId="{948BF4DD-0086-4B93-5E89-02E8021F60D2}"/>
          </ac:spMkLst>
        </pc:spChg>
      </pc:sldChg>
      <pc:sldChg chg="modSp new mod">
        <pc:chgData name="Rawal Abbasi" userId="204d2a36f0ecac39" providerId="LiveId" clId="{000DE080-3BFA-486E-A25C-A0B2BA7D5AC9}" dt="2024-02-05T14:41:55.889" v="32" actId="20577"/>
        <pc:sldMkLst>
          <pc:docMk/>
          <pc:sldMk cId="2899811896" sldId="360"/>
        </pc:sldMkLst>
        <pc:spChg chg="mod">
          <ac:chgData name="Rawal Abbasi" userId="204d2a36f0ecac39" providerId="LiveId" clId="{000DE080-3BFA-486E-A25C-A0B2BA7D5AC9}" dt="2024-02-05T14:41:55.889" v="32" actId="20577"/>
          <ac:spMkLst>
            <pc:docMk/>
            <pc:sldMk cId="2899811896" sldId="360"/>
            <ac:spMk id="2" creationId="{F514C645-6B82-2EBC-255F-5045E21CA5A0}"/>
          </ac:spMkLst>
        </pc:spChg>
        <pc:spChg chg="mod">
          <ac:chgData name="Rawal Abbasi" userId="204d2a36f0ecac39" providerId="LiveId" clId="{000DE080-3BFA-486E-A25C-A0B2BA7D5AC9}" dt="2024-02-05T14:41:49.444" v="21" actId="27636"/>
          <ac:spMkLst>
            <pc:docMk/>
            <pc:sldMk cId="2899811896" sldId="360"/>
            <ac:spMk id="3" creationId="{42C14825-8FBF-ADF1-89CB-315D32F3FAD8}"/>
          </ac:spMkLst>
        </pc:spChg>
        <pc:spChg chg="mod">
          <ac:chgData name="Rawal Abbasi" userId="204d2a36f0ecac39" providerId="LiveId" clId="{000DE080-3BFA-486E-A25C-A0B2BA7D5AC9}" dt="2024-02-05T14:41:51.844" v="24" actId="27636"/>
          <ac:spMkLst>
            <pc:docMk/>
            <pc:sldMk cId="2899811896" sldId="360"/>
            <ac:spMk id="4" creationId="{8F34BE53-FEDF-83F3-6F10-1848ADB249C2}"/>
          </ac:spMkLst>
        </pc:spChg>
      </pc:sldChg>
      <pc:sldChg chg="modSp new mod">
        <pc:chgData name="Rawal Abbasi" userId="204d2a36f0ecac39" providerId="LiveId" clId="{000DE080-3BFA-486E-A25C-A0B2BA7D5AC9}" dt="2024-02-05T14:42:38.587" v="51"/>
        <pc:sldMkLst>
          <pc:docMk/>
          <pc:sldMk cId="347633441" sldId="361"/>
        </pc:sldMkLst>
        <pc:spChg chg="mod">
          <ac:chgData name="Rawal Abbasi" userId="204d2a36f0ecac39" providerId="LiveId" clId="{000DE080-3BFA-486E-A25C-A0B2BA7D5AC9}" dt="2024-02-05T14:42:19.588" v="44" actId="20577"/>
          <ac:spMkLst>
            <pc:docMk/>
            <pc:sldMk cId="347633441" sldId="361"/>
            <ac:spMk id="2" creationId="{002F6881-EA3B-1B39-F53B-8A7606EC0A47}"/>
          </ac:spMkLst>
        </pc:spChg>
        <pc:spChg chg="mod">
          <ac:chgData name="Rawal Abbasi" userId="204d2a36f0ecac39" providerId="LiveId" clId="{000DE080-3BFA-486E-A25C-A0B2BA7D5AC9}" dt="2024-02-05T14:42:36.331" v="49" actId="27636"/>
          <ac:spMkLst>
            <pc:docMk/>
            <pc:sldMk cId="347633441" sldId="361"/>
            <ac:spMk id="3" creationId="{37751544-C251-3F0E-3C12-873DEE5D791D}"/>
          </ac:spMkLst>
        </pc:spChg>
        <pc:spChg chg="mod">
          <ac:chgData name="Rawal Abbasi" userId="204d2a36f0ecac39" providerId="LiveId" clId="{000DE080-3BFA-486E-A25C-A0B2BA7D5AC9}" dt="2024-02-05T14:42:38.587" v="51"/>
          <ac:spMkLst>
            <pc:docMk/>
            <pc:sldMk cId="347633441" sldId="361"/>
            <ac:spMk id="4" creationId="{DCB4FE84-9CF0-9E04-8E2D-4652AFD06BC2}"/>
          </ac:spMkLst>
        </pc:spChg>
      </pc:sldChg>
      <pc:sldChg chg="modSp add del mod">
        <pc:chgData name="Rawal Abbasi" userId="204d2a36f0ecac39" providerId="LiveId" clId="{000DE080-3BFA-486E-A25C-A0B2BA7D5AC9}" dt="2024-02-05T14:59:25.972" v="64" actId="47"/>
        <pc:sldMkLst>
          <pc:docMk/>
          <pc:sldMk cId="3014345839" sldId="362"/>
        </pc:sldMkLst>
        <pc:spChg chg="mod">
          <ac:chgData name="Rawal Abbasi" userId="204d2a36f0ecac39" providerId="LiveId" clId="{000DE080-3BFA-486E-A25C-A0B2BA7D5AC9}" dt="2024-02-05T14:56:50.410" v="53" actId="27636"/>
          <ac:spMkLst>
            <pc:docMk/>
            <pc:sldMk cId="3014345839" sldId="362"/>
            <ac:spMk id="3" creationId="{3078F713-855E-4668-9855-F099E74721E6}"/>
          </ac:spMkLst>
        </pc:spChg>
      </pc:sldChg>
      <pc:sldMasterChg chg="delSldLayout">
        <pc:chgData name="Rawal Abbasi" userId="204d2a36f0ecac39" providerId="LiveId" clId="{000DE080-3BFA-486E-A25C-A0B2BA7D5AC9}" dt="2024-02-05T14:25:27.517" v="0" actId="47"/>
        <pc:sldMasterMkLst>
          <pc:docMk/>
          <pc:sldMasterMk cId="0" sldId="2147483660"/>
        </pc:sldMasterMkLst>
        <pc:sldLayoutChg chg="del">
          <pc:chgData name="Rawal Abbasi" userId="204d2a36f0ecac39" providerId="LiveId" clId="{000DE080-3BFA-486E-A25C-A0B2BA7D5AC9}" dt="2024-02-05T14:25:27.517" v="0" actId="47"/>
          <pc:sldLayoutMkLst>
            <pc:docMk/>
            <pc:sldMasterMk cId="0" sldId="2147483660"/>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9834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0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p4"/>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7" name="Google Shape;2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74320" y="6307672"/>
            <a:ext cx="2743200" cy="274320"/>
          </a:xfrm>
          <a:prstGeom prst="rect">
            <a:avLst/>
          </a:prstGeom>
        </p:spPr>
        <p:txBody>
          <a:bodyPr/>
          <a:lstStyle/>
          <a:p>
            <a:fld id="{4BCB7F27-5DF7-4045-99F5-64BE04AA9A2F}" type="datetimeFigureOut">
              <a:rPr lang="en-US" smtClean="0"/>
              <a:pPr/>
              <a:t>2/5/2024</a:t>
            </a:fld>
            <a:endParaRPr lang="en-US"/>
          </a:p>
        </p:txBody>
      </p:sp>
      <p:sp>
        <p:nvSpPr>
          <p:cNvPr id="8" name="Footer Placeholder 7"/>
          <p:cNvSpPr>
            <a:spLocks noGrp="1"/>
          </p:cNvSpPr>
          <p:nvPr>
            <p:ph type="ftr" sz="quarter" idx="11"/>
          </p:nvPr>
        </p:nvSpPr>
        <p:spPr>
          <a:xfrm>
            <a:off x="3489960" y="6307672"/>
            <a:ext cx="5212080" cy="27432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4FB8CE4-E7CB-4E29-ADE6-330147D9A29A}" type="slidenum">
              <a:rPr lang="en-US" smtClean="0"/>
              <a:pPr/>
              <a:t>‹#›</a:t>
            </a:fld>
            <a:endParaRPr lang="en-US"/>
          </a:p>
        </p:txBody>
      </p:sp>
    </p:spTree>
    <p:extLst>
      <p:ext uri="{BB962C8B-B14F-4D97-AF65-F5344CB8AC3E}">
        <p14:creationId xmlns:p14="http://schemas.microsoft.com/office/powerpoint/2010/main" val="417203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74320" y="6307672"/>
            <a:ext cx="2743200" cy="274320"/>
          </a:xfrm>
          <a:prstGeom prst="rect">
            <a:avLst/>
          </a:prstGeom>
        </p:spPr>
        <p:txBody>
          <a:bodyPr/>
          <a:lstStyle/>
          <a:p>
            <a:fld id="{4BCB7F27-5DF7-4045-99F5-64BE04AA9A2F}" type="datetimeFigureOut">
              <a:rPr lang="en-US" smtClean="0"/>
              <a:pPr/>
              <a:t>2/5/2024</a:t>
            </a:fld>
            <a:endParaRPr lang="en-US"/>
          </a:p>
        </p:txBody>
      </p:sp>
      <p:sp>
        <p:nvSpPr>
          <p:cNvPr id="6" name="Footer Placeholder 5"/>
          <p:cNvSpPr>
            <a:spLocks noGrp="1"/>
          </p:cNvSpPr>
          <p:nvPr>
            <p:ph type="ftr" sz="quarter" idx="11"/>
          </p:nvPr>
        </p:nvSpPr>
        <p:spPr>
          <a:xfrm>
            <a:off x="3489960" y="6307672"/>
            <a:ext cx="5212080" cy="27432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4FB8CE4-E7CB-4E29-ADE6-330147D9A29A}" type="slidenum">
              <a:rPr lang="en-US" smtClean="0"/>
              <a:pPr/>
              <a:t>‹#›</a:t>
            </a:fld>
            <a:endParaRPr lang="en-US"/>
          </a:p>
        </p:txBody>
      </p:sp>
    </p:spTree>
    <p:extLst>
      <p:ext uri="{BB962C8B-B14F-4D97-AF65-F5344CB8AC3E}">
        <p14:creationId xmlns:p14="http://schemas.microsoft.com/office/powerpoint/2010/main" val="3144062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5"/>
          <p:cNvSpPr txBox="1">
            <a:spLocks noGrp="1"/>
          </p:cNvSpPr>
          <p:nvPr>
            <p:ph type="body" idx="1"/>
          </p:nvPr>
        </p:nvSpPr>
        <p:spPr>
          <a:xfrm>
            <a:off x="415600" y="1562233"/>
            <a:ext cx="5333100" cy="4529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5"/>
          <p:cNvSpPr txBox="1">
            <a:spLocks noGrp="1"/>
          </p:cNvSpPr>
          <p:nvPr>
            <p:ph type="body" idx="2"/>
          </p:nvPr>
        </p:nvSpPr>
        <p:spPr>
          <a:xfrm>
            <a:off x="6443200" y="1562233"/>
            <a:ext cx="5333100" cy="4529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5" name="Google Shape;35;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8" name="Google Shape;38;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a:endParaRPr/>
          </a:p>
        </p:txBody>
      </p:sp>
      <p:sp>
        <p:nvSpPr>
          <p:cNvPr id="42" name="Google Shape;42;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5" name="Google Shape;45;p9"/>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46" name="Google Shape;46;p9"/>
          <p:cNvSpPr txBox="1">
            <a:spLocks noGrp="1"/>
          </p:cNvSpPr>
          <p:nvPr>
            <p:ph type="title"/>
          </p:nvPr>
        </p:nvSpPr>
        <p:spPr>
          <a:xfrm>
            <a:off x="354000" y="1843133"/>
            <a:ext cx="5393700" cy="17775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a:endParaRPr/>
          </a:p>
        </p:txBody>
      </p:sp>
      <p:sp>
        <p:nvSpPr>
          <p:cNvPr id="47" name="Google Shape;47;p9"/>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8" name="Google Shape;48;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accent1"/>
              </a:buClr>
              <a:buSzPts val="2400"/>
              <a:buChar char="●"/>
              <a:defRPr>
                <a:solidFill>
                  <a:schemeClr val="accent1"/>
                </a:solidFill>
              </a:defRPr>
            </a:lvl1pPr>
            <a:lvl2pPr marL="914400" lvl="1" indent="-349250">
              <a:spcBef>
                <a:spcPts val="0"/>
              </a:spcBef>
              <a:spcAft>
                <a:spcPts val="0"/>
              </a:spcAft>
              <a:buClr>
                <a:schemeClr val="accent1"/>
              </a:buClr>
              <a:buSzPts val="1900"/>
              <a:buChar char="○"/>
              <a:defRPr>
                <a:solidFill>
                  <a:schemeClr val="accent1"/>
                </a:solidFill>
              </a:defRPr>
            </a:lvl2pPr>
            <a:lvl3pPr marL="1371600" lvl="2" indent="-349250">
              <a:spcBef>
                <a:spcPts val="0"/>
              </a:spcBef>
              <a:spcAft>
                <a:spcPts val="0"/>
              </a:spcAft>
              <a:buClr>
                <a:schemeClr val="accent1"/>
              </a:buClr>
              <a:buSzPts val="1900"/>
              <a:buChar char="■"/>
              <a:defRPr>
                <a:solidFill>
                  <a:schemeClr val="accent1"/>
                </a:solidFill>
              </a:defRPr>
            </a:lvl3pPr>
            <a:lvl4pPr marL="1828800" lvl="3" indent="-349250">
              <a:spcBef>
                <a:spcPts val="0"/>
              </a:spcBef>
              <a:spcAft>
                <a:spcPts val="0"/>
              </a:spcAft>
              <a:buClr>
                <a:schemeClr val="accent1"/>
              </a:buClr>
              <a:buSzPts val="1900"/>
              <a:buChar char="●"/>
              <a:defRPr>
                <a:solidFill>
                  <a:schemeClr val="accent1"/>
                </a:solidFill>
              </a:defRPr>
            </a:lvl4pPr>
            <a:lvl5pPr marL="2286000" lvl="4" indent="-349250">
              <a:spcBef>
                <a:spcPts val="0"/>
              </a:spcBef>
              <a:spcAft>
                <a:spcPts val="0"/>
              </a:spcAft>
              <a:buClr>
                <a:schemeClr val="accent1"/>
              </a:buClr>
              <a:buSzPts val="1900"/>
              <a:buChar char="○"/>
              <a:defRPr>
                <a:solidFill>
                  <a:schemeClr val="accent1"/>
                </a:solidFill>
              </a:defRPr>
            </a:lvl5pPr>
            <a:lvl6pPr marL="2743200" lvl="5" indent="-349250">
              <a:spcBef>
                <a:spcPts val="0"/>
              </a:spcBef>
              <a:spcAft>
                <a:spcPts val="0"/>
              </a:spcAft>
              <a:buClr>
                <a:schemeClr val="accent1"/>
              </a:buClr>
              <a:buSzPts val="1900"/>
              <a:buChar char="■"/>
              <a:defRPr>
                <a:solidFill>
                  <a:schemeClr val="accent1"/>
                </a:solidFill>
              </a:defRPr>
            </a:lvl6pPr>
            <a:lvl7pPr marL="3200400" lvl="6" indent="-349250">
              <a:spcBef>
                <a:spcPts val="0"/>
              </a:spcBef>
              <a:spcAft>
                <a:spcPts val="0"/>
              </a:spcAft>
              <a:buClr>
                <a:schemeClr val="accent1"/>
              </a:buClr>
              <a:buSzPts val="1900"/>
              <a:buChar char="●"/>
              <a:defRPr>
                <a:solidFill>
                  <a:schemeClr val="accent1"/>
                </a:solidFill>
              </a:defRPr>
            </a:lvl7pPr>
            <a:lvl8pPr marL="3657600" lvl="7" indent="-349250">
              <a:spcBef>
                <a:spcPts val="0"/>
              </a:spcBef>
              <a:spcAft>
                <a:spcPts val="0"/>
              </a:spcAft>
              <a:buClr>
                <a:schemeClr val="accent1"/>
              </a:buClr>
              <a:buSzPts val="1900"/>
              <a:buChar char="○"/>
              <a:defRPr>
                <a:solidFill>
                  <a:schemeClr val="accent1"/>
                </a:solidFill>
              </a:defRPr>
            </a:lvl8pPr>
            <a:lvl9pPr marL="4114800" lvl="8" indent="-349250">
              <a:spcBef>
                <a:spcPts val="0"/>
              </a:spcBef>
              <a:spcAft>
                <a:spcPts val="0"/>
              </a:spcAft>
              <a:buClr>
                <a:schemeClr val="accent1"/>
              </a:buClr>
              <a:buSzPts val="1900"/>
              <a:buChar char="■"/>
              <a:defRPr>
                <a:solidFill>
                  <a:schemeClr val="accent1"/>
                </a:solidFill>
              </a:defRPr>
            </a:lvl9pPr>
          </a:lstStyle>
          <a:p>
            <a:endParaRPr/>
          </a:p>
        </p:txBody>
      </p:sp>
      <p:sp>
        <p:nvSpPr>
          <p:cNvPr id="49" name="Google Shape;49;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52" name="Google Shape;52;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415600" y="1386200"/>
            <a:ext cx="11360700" cy="28083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8700"/>
              <a:buNone/>
              <a:defRPr sz="18700" b="1"/>
            </a:lvl1pPr>
            <a:lvl2pPr lvl="1" algn="ctr">
              <a:spcBef>
                <a:spcPts val="0"/>
              </a:spcBef>
              <a:spcAft>
                <a:spcPts val="0"/>
              </a:spcAft>
              <a:buSzPts val="18700"/>
              <a:buNone/>
              <a:defRPr sz="18700" b="1"/>
            </a:lvl2pPr>
            <a:lvl3pPr lvl="2" algn="ctr">
              <a:spcBef>
                <a:spcPts val="0"/>
              </a:spcBef>
              <a:spcAft>
                <a:spcPts val="0"/>
              </a:spcAft>
              <a:buSzPts val="18700"/>
              <a:buNone/>
              <a:defRPr sz="18700" b="1"/>
            </a:lvl3pPr>
            <a:lvl4pPr lvl="3" algn="ctr">
              <a:spcBef>
                <a:spcPts val="0"/>
              </a:spcBef>
              <a:spcAft>
                <a:spcPts val="0"/>
              </a:spcAft>
              <a:buSzPts val="18700"/>
              <a:buNone/>
              <a:defRPr sz="18700" b="1"/>
            </a:lvl4pPr>
            <a:lvl5pPr lvl="4" algn="ctr">
              <a:spcBef>
                <a:spcPts val="0"/>
              </a:spcBef>
              <a:spcAft>
                <a:spcPts val="0"/>
              </a:spcAft>
              <a:buSzPts val="18700"/>
              <a:buNone/>
              <a:defRPr sz="18700" b="1"/>
            </a:lvl5pPr>
            <a:lvl6pPr lvl="5" algn="ctr">
              <a:spcBef>
                <a:spcPts val="0"/>
              </a:spcBef>
              <a:spcAft>
                <a:spcPts val="0"/>
              </a:spcAft>
              <a:buSzPts val="18700"/>
              <a:buNone/>
              <a:defRPr sz="18700" b="1"/>
            </a:lvl6pPr>
            <a:lvl7pPr lvl="6" algn="ctr">
              <a:spcBef>
                <a:spcPts val="0"/>
              </a:spcBef>
              <a:spcAft>
                <a:spcPts val="0"/>
              </a:spcAft>
              <a:buSzPts val="18700"/>
              <a:buNone/>
              <a:defRPr sz="18700" b="1"/>
            </a:lvl7pPr>
            <a:lvl8pPr lvl="7" algn="ctr">
              <a:spcBef>
                <a:spcPts val="0"/>
              </a:spcBef>
              <a:spcAft>
                <a:spcPts val="0"/>
              </a:spcAft>
              <a:buSzPts val="18700"/>
              <a:buNone/>
              <a:defRPr sz="18700" b="1"/>
            </a:lvl8pPr>
            <a:lvl9pPr lvl="8" algn="ctr">
              <a:spcBef>
                <a:spcPts val="0"/>
              </a:spcBef>
              <a:spcAft>
                <a:spcPts val="0"/>
              </a:spcAft>
              <a:buSzPts val="18700"/>
              <a:buNone/>
              <a:defRPr sz="18700" b="1"/>
            </a:lvl9pPr>
          </a:lstStyle>
          <a:p>
            <a:r>
              <a:t>xx%</a:t>
            </a:r>
          </a:p>
        </p:txBody>
      </p:sp>
      <p:sp>
        <p:nvSpPr>
          <p:cNvPr id="55" name="Google Shape;55;p11"/>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6" name="Google Shape;56;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a:endParaRPr/>
          </a:p>
        </p:txBody>
      </p:sp>
      <p:sp>
        <p:nvSpPr>
          <p:cNvPr id="11" name="Google Shape;11;p1"/>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marL="914400" lvl="1"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marL="1371600" lvl="2"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marL="1828800" lvl="3"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marL="2286000" lvl="4"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marL="2743200" lvl="5"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marL="3200400" lvl="6"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marL="3657600" lvl="7"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marL="4114800" lvl="8"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dirty="0"/>
              <a:t>Week Two– Class One</a:t>
            </a:r>
            <a:endParaRPr dirty="0"/>
          </a:p>
        </p:txBody>
      </p:sp>
      <p:sp>
        <p:nvSpPr>
          <p:cNvPr id="107" name="Google Shape;107;p20"/>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9">
            <a:extLst>
              <a:ext uri="{FF2B5EF4-FFF2-40B4-BE49-F238E27FC236}">
                <a16:creationId xmlns:a16="http://schemas.microsoft.com/office/drawing/2014/main" id="{8E653B29-CEC4-4D92-91C0-AED521DEB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txBody>
          <a:bodyPr/>
          <a:lstStyle/>
          <a:p>
            <a:endParaRPr lang="en-US"/>
          </a:p>
        </p:txBody>
      </p:sp>
      <p:sp>
        <p:nvSpPr>
          <p:cNvPr id="2" name="Title 1">
            <a:extLst>
              <a:ext uri="{FF2B5EF4-FFF2-40B4-BE49-F238E27FC236}">
                <a16:creationId xmlns:a16="http://schemas.microsoft.com/office/drawing/2014/main" id="{08DA6615-F5E2-44C3-9AAE-AD53F48DDE46}"/>
              </a:ext>
            </a:extLst>
          </p:cNvPr>
          <p:cNvSpPr>
            <a:spLocks noGrp="1"/>
          </p:cNvSpPr>
          <p:nvPr>
            <p:ph type="title"/>
          </p:nvPr>
        </p:nvSpPr>
        <p:spPr>
          <a:xfrm>
            <a:off x="7440428" y="715994"/>
            <a:ext cx="4038210" cy="5561318"/>
          </a:xfrm>
        </p:spPr>
        <p:style>
          <a:lnRef idx="3">
            <a:schemeClr val="lt1"/>
          </a:lnRef>
          <a:fillRef idx="1">
            <a:schemeClr val="accent6"/>
          </a:fillRef>
          <a:effectRef idx="1">
            <a:schemeClr val="accent6"/>
          </a:effectRef>
          <a:fontRef idx="minor">
            <a:schemeClr val="lt1"/>
          </a:fontRef>
        </p:style>
        <p:txBody>
          <a:bodyPr>
            <a:noAutofit/>
          </a:bodyPr>
          <a:lstStyle/>
          <a:p>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class ClassName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private: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int dataMember;</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public:</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method(int a)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 </a:t>
            </a:r>
            <a:r>
              <a:rPr lang="en-GB" sz="1800" b="1" dirty="0">
                <a:solidFill>
                  <a:srgbClr val="FF0000"/>
                </a:solidFill>
                <a:latin typeface="Times New Roman" panose="02020603050405020304" pitchFamily="18" charset="0"/>
                <a:cs typeface="Times New Roman" panose="02020603050405020304" pitchFamily="18" charset="0"/>
              </a:rPr>
              <a:t>this pointer stores the address of object obj and access dataMember</a:t>
            </a:r>
            <a:br>
              <a:rPr lang="en-GB" sz="1800" b="1"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               </a:t>
            </a:r>
            <a:br>
              <a:rPr lang="en-GB" sz="1800" b="1" dirty="0">
                <a:latin typeface="Times New Roman" panose="02020603050405020304" pitchFamily="18" charset="0"/>
                <a:cs typeface="Times New Roman" panose="02020603050405020304" pitchFamily="18" charset="0"/>
              </a:rPr>
            </a:br>
            <a:r>
              <a:rPr lang="en-GB" sz="1800" b="1" dirty="0">
                <a:latin typeface="Times New Roman" panose="02020603050405020304" pitchFamily="18" charset="0"/>
                <a:cs typeface="Times New Roman" panose="02020603050405020304" pitchFamily="18" charset="0"/>
              </a:rPr>
              <a:t>	</a:t>
            </a: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this-&gt;dataMember = a;</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 main()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ClassName obj;</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obj.method(5);</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 ...</a:t>
            </a:r>
            <a:b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GB"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233A5E09-D2DD-44FC-97D5-B0A1B7079534}"/>
              </a:ext>
            </a:extLst>
          </p:cNvPr>
          <p:cNvSpPr>
            <a:spLocks noGrp="1"/>
          </p:cNvSpPr>
          <p:nvPr>
            <p:ph idx="1"/>
          </p:nvPr>
        </p:nvSpPr>
        <p:spPr>
          <a:xfrm>
            <a:off x="866441" y="891241"/>
            <a:ext cx="6013478" cy="5075519"/>
          </a:xfrm>
        </p:spPr>
        <p:txBody>
          <a:bodyPr anchor="ctr">
            <a:normAutofit/>
          </a:bodyPr>
          <a:lstStyle/>
          <a:p>
            <a:r>
              <a:rPr lang="en-US" dirty="0">
                <a:latin typeface="Times New Roman" panose="02020603050405020304" pitchFamily="18" charset="0"/>
                <a:cs typeface="Times New Roman" panose="02020603050405020304" pitchFamily="18" charset="0"/>
              </a:rPr>
              <a:t>In C++, </a:t>
            </a:r>
            <a:r>
              <a:rPr lang="en-US" b="1" dirty="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pointer is used to represent the address of an object inside a member function. </a:t>
            </a:r>
          </a:p>
          <a:p>
            <a:r>
              <a:rPr lang="en-US" b="1" dirty="0">
                <a:latin typeface="Times New Roman" panose="02020603050405020304" pitchFamily="18" charset="0"/>
                <a:cs typeface="Times New Roman" panose="02020603050405020304" pitchFamily="18" charset="0"/>
              </a:rPr>
              <a:t>For example</a:t>
            </a:r>
            <a:r>
              <a:rPr lang="en-US" dirty="0">
                <a:latin typeface="Times New Roman" panose="02020603050405020304" pitchFamily="18" charset="0"/>
                <a:cs typeface="Times New Roman" panose="02020603050405020304" pitchFamily="18" charset="0"/>
              </a:rPr>
              <a:t>, consider an object obj calling one of its member function say method() as obj.method(). Then, </a:t>
            </a:r>
            <a:r>
              <a:rPr lang="en-US" b="1" dirty="0">
                <a:latin typeface="Times New Roman" panose="02020603050405020304" pitchFamily="18" charset="0"/>
                <a:cs typeface="Times New Roman" panose="02020603050405020304" pitchFamily="18" charset="0"/>
              </a:rPr>
              <a:t>this</a:t>
            </a:r>
            <a:r>
              <a:rPr lang="en-US" dirty="0">
                <a:latin typeface="Times New Roman" panose="02020603050405020304" pitchFamily="18" charset="0"/>
                <a:cs typeface="Times New Roman" panose="02020603050405020304" pitchFamily="18" charset="0"/>
              </a:rPr>
              <a:t> pointer will hold the address of object obj inside the member function method().</a:t>
            </a:r>
          </a:p>
          <a:p>
            <a:r>
              <a:rPr lang="en-US" b="1" dirty="0">
                <a:latin typeface="Times New Roman" panose="02020603050405020304" pitchFamily="18" charset="0"/>
                <a:cs typeface="Times New Roman" panose="02020603050405020304" pitchFamily="18" charset="0"/>
              </a:rPr>
              <a:t>The this pointer acts as an implicit argument to all the member functions</a:t>
            </a:r>
            <a:r>
              <a:rPr lang="en-US" b="1" u="sng" dirty="0">
                <a:latin typeface="Times New Roman" panose="02020603050405020304" pitchFamily="18" charset="0"/>
                <a:cs typeface="Times New Roman" panose="02020603050405020304" pitchFamily="18" charset="0"/>
              </a:rPr>
              <a:t>.</a:t>
            </a:r>
          </a:p>
          <a:p>
            <a:pPr marL="274320" lvl="1" indent="0">
              <a:buNone/>
            </a:pPr>
            <a:endParaRPr lang="en-GB" b="1" u="sng" dirty="0">
              <a:latin typeface="Times New Roman" panose="02020603050405020304" pitchFamily="18" charset="0"/>
              <a:cs typeface="Times New Roman" panose="02020603050405020304" pitchFamily="18" charset="0"/>
            </a:endParaRPr>
          </a:p>
        </p:txBody>
      </p:sp>
      <p:cxnSp>
        <p:nvCxnSpPr>
          <p:cNvPr id="28" name="Straight Connector 21">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98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0203-0061-4D15-AEFE-9D34DA212D5E}"/>
              </a:ext>
            </a:extLst>
          </p:cNvPr>
          <p:cNvSpPr>
            <a:spLocks noGrp="1"/>
          </p:cNvSpPr>
          <p:nvPr>
            <p:ph type="title"/>
          </p:nvPr>
        </p:nvSpPr>
        <p:spPr/>
        <p:txBody>
          <a:bodyPr>
            <a:normAutofit fontScale="90000"/>
          </a:bodyPr>
          <a:lstStyle/>
          <a:p>
            <a:r>
              <a:rPr lang="en-GB" dirty="0"/>
              <a:t>USE?</a:t>
            </a:r>
          </a:p>
        </p:txBody>
      </p:sp>
      <p:sp>
        <p:nvSpPr>
          <p:cNvPr id="3" name="Content Placeholder 2">
            <a:extLst>
              <a:ext uri="{FF2B5EF4-FFF2-40B4-BE49-F238E27FC236}">
                <a16:creationId xmlns:a16="http://schemas.microsoft.com/office/drawing/2014/main" id="{EC240E1C-DA8B-4D22-AE43-AE1AD09B6EDA}"/>
              </a:ext>
            </a:extLst>
          </p:cNvPr>
          <p:cNvSpPr>
            <a:spLocks noGrp="1"/>
          </p:cNvSpPr>
          <p:nvPr>
            <p:ph idx="1"/>
          </p:nvPr>
        </p:nvSpPr>
        <p:spPr>
          <a:xfrm>
            <a:off x="1066800" y="2257865"/>
            <a:ext cx="10058400" cy="3931920"/>
          </a:xfrm>
        </p:spPr>
        <p:txBody>
          <a:bodyPr>
            <a:normAutofit/>
          </a:bodyPr>
          <a:lstStyle/>
          <a:p>
            <a:pPr marL="514350" indent="-514350">
              <a:buFont typeface="+mj-lt"/>
              <a:buAutoNum type="arabicPeriod"/>
            </a:pPr>
            <a:r>
              <a:rPr lang="en-US" sz="2400" dirty="0"/>
              <a:t>When local variable’s name is same as member’s name</a:t>
            </a:r>
          </a:p>
          <a:p>
            <a:pPr marL="514350" indent="-514350">
              <a:buFont typeface="+mj-lt"/>
              <a:buAutoNum type="arabicPeriod"/>
            </a:pPr>
            <a:r>
              <a:rPr lang="en-US" sz="2400" dirty="0"/>
              <a:t>To return reference to the calling object</a:t>
            </a:r>
          </a:p>
          <a:p>
            <a:endParaRPr lang="en-GB" sz="2400" dirty="0"/>
          </a:p>
        </p:txBody>
      </p:sp>
    </p:spTree>
    <p:extLst>
      <p:ext uri="{BB962C8B-B14F-4D97-AF65-F5344CB8AC3E}">
        <p14:creationId xmlns:p14="http://schemas.microsoft.com/office/powerpoint/2010/main" val="137232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 When local variable’s name is same as member’s name</a:t>
            </a:r>
            <a:endParaRPr lang="en-US" dirty="0"/>
          </a:p>
        </p:txBody>
      </p:sp>
      <p:pic>
        <p:nvPicPr>
          <p:cNvPr id="7" name="Content Placeholder 6">
            <a:extLst>
              <a:ext uri="{FF2B5EF4-FFF2-40B4-BE49-F238E27FC236}">
                <a16:creationId xmlns:a16="http://schemas.microsoft.com/office/drawing/2014/main" id="{33CB0D6B-8FD5-49F8-9926-BDB3B5C60DBA}"/>
              </a:ext>
            </a:extLst>
          </p:cNvPr>
          <p:cNvPicPr>
            <a:picLocks noGrp="1" noChangeAspect="1"/>
          </p:cNvPicPr>
          <p:nvPr>
            <p:ph idx="1"/>
          </p:nvPr>
        </p:nvPicPr>
        <p:blipFill rotWithShape="1">
          <a:blip r:embed="rId2"/>
          <a:srcRect l="14519" t="15584" r="53144" b="29297"/>
          <a:stretch/>
        </p:blipFill>
        <p:spPr>
          <a:xfrm>
            <a:off x="1391478" y="2464901"/>
            <a:ext cx="3927255" cy="3763619"/>
          </a:xfrm>
          <a:prstGeom prst="rect">
            <a:avLst/>
          </a:prstGeom>
        </p:spPr>
      </p:pic>
      <p:sp>
        <p:nvSpPr>
          <p:cNvPr id="8" name="Rectangle 7">
            <a:extLst>
              <a:ext uri="{FF2B5EF4-FFF2-40B4-BE49-F238E27FC236}">
                <a16:creationId xmlns:a16="http://schemas.microsoft.com/office/drawing/2014/main" id="{D42FC23A-F429-4CC1-809F-065203899421}"/>
              </a:ext>
            </a:extLst>
          </p:cNvPr>
          <p:cNvSpPr/>
          <p:nvPr/>
        </p:nvSpPr>
        <p:spPr>
          <a:xfrm>
            <a:off x="5318733" y="2849214"/>
            <a:ext cx="6096000" cy="2585323"/>
          </a:xfrm>
          <a:prstGeom prst="rect">
            <a:avLst/>
          </a:prstGeom>
        </p:spPr>
        <p:txBody>
          <a:bodyPr>
            <a:spAutoFit/>
          </a:bodyPr>
          <a:lstStyle/>
          <a:p>
            <a:r>
              <a:rPr lang="en-US" dirty="0">
                <a:solidFill>
                  <a:srgbClr val="222426"/>
                </a:solidFill>
                <a:latin typeface="Times New Roman" panose="02020603050405020304" pitchFamily="18" charset="0"/>
                <a:cs typeface="Times New Roman" panose="02020603050405020304" pitchFamily="18" charset="0"/>
              </a:rPr>
              <a:t>you can see that we have two data members num and </a:t>
            </a:r>
            <a:r>
              <a:rPr lang="en-US" dirty="0" err="1">
                <a:solidFill>
                  <a:srgbClr val="222426"/>
                </a:solidFill>
                <a:latin typeface="Times New Roman" panose="02020603050405020304" pitchFamily="18" charset="0"/>
                <a:cs typeface="Times New Roman" panose="02020603050405020304" pitchFamily="18" charset="0"/>
              </a:rPr>
              <a:t>ch.</a:t>
            </a:r>
            <a:r>
              <a:rPr lang="en-US" dirty="0">
                <a:solidFill>
                  <a:srgbClr val="222426"/>
                </a:solidFill>
                <a:latin typeface="Times New Roman" panose="02020603050405020304" pitchFamily="18" charset="0"/>
                <a:cs typeface="Times New Roman" panose="02020603050405020304" pitchFamily="18" charset="0"/>
              </a:rPr>
              <a:t> In member function setMyValues(). </a:t>
            </a:r>
          </a:p>
          <a:p>
            <a:r>
              <a:rPr lang="en-US" dirty="0">
                <a:solidFill>
                  <a:srgbClr val="222426"/>
                </a:solidFill>
                <a:latin typeface="Times New Roman" panose="02020603050405020304" pitchFamily="18" charset="0"/>
                <a:cs typeface="Times New Roman" panose="02020603050405020304" pitchFamily="18" charset="0"/>
              </a:rPr>
              <a:t>we have two local variables having same name as data members' name. </a:t>
            </a:r>
          </a:p>
          <a:p>
            <a:r>
              <a:rPr lang="en-US" dirty="0">
                <a:solidFill>
                  <a:srgbClr val="222426"/>
                </a:solidFill>
                <a:latin typeface="Times New Roman" panose="02020603050405020304" pitchFamily="18" charset="0"/>
                <a:cs typeface="Times New Roman" panose="02020603050405020304" pitchFamily="18" charset="0"/>
              </a:rPr>
              <a:t>In such case if you want to assign the local variable value to the data members then you won’t be able to do until unless you use this pointer, </a:t>
            </a:r>
          </a:p>
          <a:p>
            <a:r>
              <a:rPr lang="en-US" dirty="0">
                <a:solidFill>
                  <a:srgbClr val="222426"/>
                </a:solidFill>
                <a:latin typeface="Times New Roman" panose="02020603050405020304" pitchFamily="18" charset="0"/>
                <a:cs typeface="Times New Roman" panose="02020603050405020304" pitchFamily="18" charset="0"/>
              </a:rPr>
              <a:t>because the compiler won’t know that you are referring to object’s data members unless you use this pointer.</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371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1) When local variable’s name is same as member’s name</a:t>
            </a:r>
          </a:p>
        </p:txBody>
      </p:sp>
      <p:sp>
        <p:nvSpPr>
          <p:cNvPr id="7" name="Content Placeholder 6"/>
          <p:cNvSpPr>
            <a:spLocks noGrp="1"/>
          </p:cNvSpPr>
          <p:nvPr>
            <p:ph sz="half" idx="1"/>
          </p:nvPr>
        </p:nvSpPr>
        <p:spPr>
          <a:xfrm>
            <a:off x="838200" y="1554480"/>
            <a:ext cx="5181600" cy="5303519"/>
          </a:xfrm>
        </p:spPr>
        <p:txBody>
          <a:bodyPr>
            <a:noAutofit/>
          </a:bodyPr>
          <a:lstStyle/>
          <a:p>
            <a:pPr marL="0" indent="0">
              <a:buNone/>
            </a:pPr>
            <a:r>
              <a:rPr lang="en-US" sz="1400" dirty="0"/>
              <a:t>class Test{    </a:t>
            </a:r>
          </a:p>
          <a:p>
            <a:pPr marL="0" indent="0">
              <a:buNone/>
            </a:pPr>
            <a:r>
              <a:rPr lang="en-US" sz="1400" dirty="0"/>
              <a:t>	</a:t>
            </a:r>
            <a:r>
              <a:rPr lang="en-US" sz="1400" dirty="0" err="1"/>
              <a:t>int</a:t>
            </a:r>
            <a:r>
              <a:rPr lang="en-US" sz="1400" dirty="0"/>
              <a:t> x;</a:t>
            </a:r>
          </a:p>
          <a:p>
            <a:pPr marL="0" indent="0">
              <a:buNone/>
            </a:pPr>
            <a:r>
              <a:rPr lang="en-US" sz="1400" dirty="0"/>
              <a:t>	public:</a:t>
            </a:r>
          </a:p>
          <a:p>
            <a:pPr marL="0" indent="0">
              <a:buNone/>
            </a:pPr>
            <a:r>
              <a:rPr lang="en-US" sz="1400" dirty="0"/>
              <a:t>	    Test(</a:t>
            </a:r>
            <a:r>
              <a:rPr lang="en-US" sz="1400" dirty="0" err="1"/>
              <a:t>int</a:t>
            </a:r>
            <a:r>
              <a:rPr lang="en-US" sz="1400" dirty="0"/>
              <a:t> x){</a:t>
            </a:r>
          </a:p>
          <a:p>
            <a:pPr marL="0" indent="0">
              <a:buNone/>
            </a:pPr>
            <a:r>
              <a:rPr lang="en-US" sz="1400" dirty="0"/>
              <a:t>	        x = x;</a:t>
            </a:r>
          </a:p>
          <a:p>
            <a:pPr marL="0" indent="0">
              <a:buNone/>
            </a:pPr>
            <a:r>
              <a:rPr lang="en-US" sz="1400" dirty="0"/>
              <a:t>	    }</a:t>
            </a:r>
          </a:p>
          <a:p>
            <a:pPr marL="0" indent="0">
              <a:buNone/>
            </a:pPr>
            <a:r>
              <a:rPr lang="en-US" sz="1400" dirty="0"/>
              <a:t>	    void display(){</a:t>
            </a:r>
          </a:p>
          <a:p>
            <a:pPr marL="0" indent="0">
              <a:buNone/>
            </a:pPr>
            <a:r>
              <a:rPr lang="en-US" sz="1400" dirty="0"/>
              <a:t>	        </a:t>
            </a:r>
            <a:r>
              <a:rPr lang="en-US" sz="1400" dirty="0" err="1"/>
              <a:t>cout</a:t>
            </a:r>
            <a:r>
              <a:rPr lang="en-US" sz="1400" dirty="0"/>
              <a:t>&lt;&lt;"x = "&lt;&lt;x;	    </a:t>
            </a:r>
          </a:p>
          <a:p>
            <a:pPr marL="0" indent="0">
              <a:buNone/>
            </a:pPr>
            <a:r>
              <a:rPr lang="en-US" sz="1400" dirty="0"/>
              <a:t>	    }</a:t>
            </a:r>
          </a:p>
          <a:p>
            <a:pPr marL="0" indent="0">
              <a:buNone/>
            </a:pPr>
            <a:r>
              <a:rPr lang="en-US" sz="1400" dirty="0"/>
              <a:t>};</a:t>
            </a:r>
          </a:p>
          <a:p>
            <a:pPr marL="0" indent="0">
              <a:buNone/>
            </a:pPr>
            <a:r>
              <a:rPr lang="en-US" sz="1400" dirty="0" err="1"/>
              <a:t>int</a:t>
            </a:r>
            <a:r>
              <a:rPr lang="en-US" sz="1400" dirty="0"/>
              <a:t> main(){    </a:t>
            </a:r>
          </a:p>
          <a:p>
            <a:pPr marL="0" indent="0">
              <a:buNone/>
            </a:pPr>
            <a:r>
              <a:rPr lang="en-US" sz="1400" dirty="0"/>
              <a:t>	Test ob1(10);</a:t>
            </a:r>
          </a:p>
          <a:p>
            <a:pPr marL="0" indent="0">
              <a:buNone/>
            </a:pPr>
            <a:r>
              <a:rPr lang="en-US" sz="1400" dirty="0"/>
              <a:t>	ob1.display();</a:t>
            </a:r>
          </a:p>
          <a:p>
            <a:pPr marL="0" indent="0">
              <a:buNone/>
            </a:pPr>
            <a:r>
              <a:rPr lang="en-US" sz="1400" dirty="0"/>
              <a:t>	return 0;</a:t>
            </a:r>
          </a:p>
          <a:p>
            <a:pPr marL="0" indent="0">
              <a:buNone/>
            </a:pPr>
            <a:r>
              <a:rPr lang="en-US" sz="1400" dirty="0"/>
              <a:t>}</a:t>
            </a:r>
          </a:p>
        </p:txBody>
      </p:sp>
      <p:sp>
        <p:nvSpPr>
          <p:cNvPr id="8" name="Content Placeholder 7"/>
          <p:cNvSpPr>
            <a:spLocks noGrp="1"/>
          </p:cNvSpPr>
          <p:nvPr>
            <p:ph sz="half" idx="2"/>
          </p:nvPr>
        </p:nvSpPr>
        <p:spPr>
          <a:xfrm>
            <a:off x="6248400" y="1691004"/>
            <a:ext cx="5181600" cy="5166995"/>
          </a:xfrm>
        </p:spPr>
        <p:txBody>
          <a:bodyPr>
            <a:noAutofit/>
          </a:bodyPr>
          <a:lstStyle/>
          <a:p>
            <a:pPr marL="0" indent="0">
              <a:buNone/>
            </a:pPr>
            <a:r>
              <a:rPr lang="en-US" sz="1400" dirty="0"/>
              <a:t>class Test{    </a:t>
            </a:r>
          </a:p>
          <a:p>
            <a:pPr marL="0" indent="0">
              <a:buNone/>
            </a:pPr>
            <a:r>
              <a:rPr lang="en-US" sz="1400" dirty="0"/>
              <a:t>	</a:t>
            </a:r>
            <a:r>
              <a:rPr lang="en-US" sz="1400" dirty="0" err="1"/>
              <a:t>int</a:t>
            </a:r>
            <a:r>
              <a:rPr lang="en-US" sz="1400" dirty="0"/>
              <a:t> x;</a:t>
            </a:r>
          </a:p>
          <a:p>
            <a:pPr marL="0" indent="0">
              <a:buNone/>
            </a:pPr>
            <a:r>
              <a:rPr lang="en-US" sz="1400" dirty="0"/>
              <a:t>	public:</a:t>
            </a:r>
          </a:p>
          <a:p>
            <a:pPr marL="0" indent="0">
              <a:buNone/>
            </a:pPr>
            <a:r>
              <a:rPr lang="en-US" sz="1400" dirty="0"/>
              <a:t>	    Test(</a:t>
            </a:r>
            <a:r>
              <a:rPr lang="en-US" sz="1400" dirty="0" err="1"/>
              <a:t>int</a:t>
            </a:r>
            <a:r>
              <a:rPr lang="en-US" sz="1400" dirty="0"/>
              <a:t> x){</a:t>
            </a:r>
          </a:p>
          <a:p>
            <a:pPr marL="0" indent="0">
              <a:buNone/>
            </a:pPr>
            <a:r>
              <a:rPr lang="en-US" sz="1400" dirty="0"/>
              <a:t>	        this-&gt;x = x;</a:t>
            </a:r>
          </a:p>
          <a:p>
            <a:pPr marL="0" indent="0">
              <a:buNone/>
            </a:pPr>
            <a:r>
              <a:rPr lang="en-US" sz="1400" dirty="0"/>
              <a:t>	    }</a:t>
            </a:r>
          </a:p>
          <a:p>
            <a:pPr marL="0" indent="0">
              <a:buNone/>
            </a:pPr>
            <a:r>
              <a:rPr lang="en-US" sz="1400" dirty="0"/>
              <a:t>	    void display(){</a:t>
            </a:r>
          </a:p>
          <a:p>
            <a:pPr marL="0" indent="0">
              <a:buNone/>
            </a:pPr>
            <a:r>
              <a:rPr lang="en-US" sz="1400" dirty="0"/>
              <a:t>	        </a:t>
            </a:r>
            <a:r>
              <a:rPr lang="en-US" sz="1400" dirty="0" err="1"/>
              <a:t>cout</a:t>
            </a:r>
            <a:r>
              <a:rPr lang="en-US" sz="1400" dirty="0"/>
              <a:t>&lt;&lt;x;</a:t>
            </a:r>
          </a:p>
          <a:p>
            <a:pPr marL="0" indent="0">
              <a:buNone/>
            </a:pPr>
            <a:r>
              <a:rPr lang="en-US" sz="1400" dirty="0"/>
              <a:t>	    }</a:t>
            </a:r>
          </a:p>
          <a:p>
            <a:pPr marL="0" indent="0">
              <a:buNone/>
            </a:pPr>
            <a:r>
              <a:rPr lang="en-US" sz="1400" dirty="0"/>
              <a:t>};</a:t>
            </a:r>
          </a:p>
          <a:p>
            <a:pPr marL="0" indent="0">
              <a:buNone/>
            </a:pPr>
            <a:r>
              <a:rPr lang="en-US" sz="1400" dirty="0" err="1"/>
              <a:t>int</a:t>
            </a:r>
            <a:r>
              <a:rPr lang="en-US" sz="1400" dirty="0"/>
              <a:t> main(){    </a:t>
            </a:r>
          </a:p>
          <a:p>
            <a:pPr marL="0" indent="0">
              <a:buNone/>
            </a:pPr>
            <a:r>
              <a:rPr lang="en-US" sz="1400" dirty="0"/>
              <a:t>	Test ob1(10);</a:t>
            </a:r>
          </a:p>
          <a:p>
            <a:pPr marL="0" indent="0">
              <a:buNone/>
            </a:pPr>
            <a:r>
              <a:rPr lang="en-US" sz="1400" dirty="0"/>
              <a:t>	ob1.display();</a:t>
            </a:r>
          </a:p>
          <a:p>
            <a:pPr marL="0" indent="0">
              <a:buNone/>
            </a:pPr>
            <a:r>
              <a:rPr lang="en-US" sz="1400" dirty="0"/>
              <a:t>	return 0;</a:t>
            </a:r>
          </a:p>
          <a:p>
            <a:pPr marL="0" indent="0">
              <a:buNone/>
            </a:pPr>
            <a:r>
              <a:rPr lang="en-US" sz="1400" dirty="0"/>
              <a:t>}</a:t>
            </a:r>
          </a:p>
          <a:p>
            <a:pPr marL="0" indent="0">
              <a:buNone/>
            </a:pPr>
            <a:endParaRPr lang="en-US" sz="1400" dirty="0"/>
          </a:p>
        </p:txBody>
      </p:sp>
      <p:sp>
        <p:nvSpPr>
          <p:cNvPr id="9" name="Rounded Rectangle 8"/>
          <p:cNvSpPr/>
          <p:nvPr/>
        </p:nvSpPr>
        <p:spPr>
          <a:xfrm>
            <a:off x="4386359" y="2432304"/>
            <a:ext cx="1408176" cy="98755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Output</a:t>
            </a:r>
          </a:p>
          <a:p>
            <a:pPr algn="ctr"/>
            <a:r>
              <a:rPr lang="en-US" dirty="0">
                <a:solidFill>
                  <a:schemeClr val="tx1"/>
                </a:solidFill>
              </a:rPr>
              <a:t>x = 0</a:t>
            </a:r>
          </a:p>
        </p:txBody>
      </p:sp>
      <p:sp>
        <p:nvSpPr>
          <p:cNvPr id="10" name="Rounded Rectangle 9"/>
          <p:cNvSpPr/>
          <p:nvPr/>
        </p:nvSpPr>
        <p:spPr>
          <a:xfrm>
            <a:off x="9825200" y="2432304"/>
            <a:ext cx="1408176" cy="98755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Output</a:t>
            </a:r>
          </a:p>
          <a:p>
            <a:pPr algn="ctr"/>
            <a:r>
              <a:rPr lang="en-US" dirty="0">
                <a:solidFill>
                  <a:schemeClr val="tx1"/>
                </a:solidFill>
              </a:rPr>
              <a:t>x = 10</a:t>
            </a:r>
          </a:p>
        </p:txBody>
      </p:sp>
    </p:spTree>
    <p:extLst>
      <p:ext uri="{BB962C8B-B14F-4D97-AF65-F5344CB8AC3E}">
        <p14:creationId xmlns:p14="http://schemas.microsoft.com/office/powerpoint/2010/main" val="655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 </a:t>
            </a:r>
            <a:r>
              <a:rPr lang="en-US" sz="3200" dirty="0"/>
              <a:t>When local variable’s name is same as member’s name (cont.)</a:t>
            </a:r>
          </a:p>
        </p:txBody>
      </p:sp>
      <p:pic>
        <p:nvPicPr>
          <p:cNvPr id="5" name="Content Placeholder 4"/>
          <p:cNvPicPr>
            <a:picLocks noGrp="1" noChangeAspect="1"/>
          </p:cNvPicPr>
          <p:nvPr>
            <p:ph sz="half" idx="1"/>
          </p:nvPr>
        </p:nvPicPr>
        <p:blipFill rotWithShape="1">
          <a:blip r:embed="rId2"/>
          <a:srcRect l="8225" t="9010" r="44602" b="27771"/>
          <a:stretch/>
        </p:blipFill>
        <p:spPr>
          <a:xfrm>
            <a:off x="955392" y="2103120"/>
            <a:ext cx="5414928" cy="4082020"/>
          </a:xfrm>
          <a:prstGeom prst="rect">
            <a:avLst/>
          </a:prstGeom>
        </p:spPr>
      </p:pic>
      <p:pic>
        <p:nvPicPr>
          <p:cNvPr id="6" name="Content Placeholder 5"/>
          <p:cNvPicPr>
            <a:picLocks noGrp="1" noChangeAspect="1"/>
          </p:cNvPicPr>
          <p:nvPr>
            <p:ph sz="half" idx="2"/>
          </p:nvPr>
        </p:nvPicPr>
        <p:blipFill rotWithShape="1">
          <a:blip r:embed="rId3"/>
          <a:srcRect l="3900" t="6752" r="67796" b="81314"/>
          <a:stretch/>
        </p:blipFill>
        <p:spPr>
          <a:xfrm>
            <a:off x="6578858" y="3260785"/>
            <a:ext cx="4546342" cy="1078301"/>
          </a:xfrm>
          <a:prstGeom prst="rect">
            <a:avLst/>
          </a:prstGeom>
        </p:spPr>
      </p:pic>
    </p:spTree>
    <p:extLst>
      <p:ext uri="{BB962C8B-B14F-4D97-AF65-F5344CB8AC3E}">
        <p14:creationId xmlns:p14="http://schemas.microsoft.com/office/powerpoint/2010/main" val="204359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2) To return reference to the calling object</a:t>
            </a:r>
            <a:endParaRPr lang="en-US" dirty="0"/>
          </a:p>
        </p:txBody>
      </p:sp>
      <p:sp>
        <p:nvSpPr>
          <p:cNvPr id="7" name="Rectangle 6">
            <a:extLst>
              <a:ext uri="{FF2B5EF4-FFF2-40B4-BE49-F238E27FC236}">
                <a16:creationId xmlns:a16="http://schemas.microsoft.com/office/drawing/2014/main" id="{C222A612-5FA8-49E8-AACF-B677FC6E2628}"/>
              </a:ext>
            </a:extLst>
          </p:cNvPr>
          <p:cNvSpPr/>
          <p:nvPr/>
        </p:nvSpPr>
        <p:spPr>
          <a:xfrm>
            <a:off x="393895" y="2014194"/>
            <a:ext cx="6316394" cy="433965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200" dirty="0"/>
              <a:t>#include &lt;</a:t>
            </a:r>
            <a:r>
              <a:rPr lang="en-US" sz="1200" dirty="0" err="1"/>
              <a:t>iostream</a:t>
            </a:r>
            <a:r>
              <a:rPr lang="en-US" sz="1200" dirty="0"/>
              <a:t>&gt;</a:t>
            </a:r>
          </a:p>
          <a:p>
            <a:r>
              <a:rPr lang="en-US" sz="1200" dirty="0"/>
              <a:t>using namespace </a:t>
            </a:r>
            <a:r>
              <a:rPr lang="en-US" sz="1200" dirty="0" err="1"/>
              <a:t>std</a:t>
            </a:r>
            <a:r>
              <a:rPr lang="en-US" sz="1200" dirty="0"/>
              <a:t>;</a:t>
            </a:r>
          </a:p>
          <a:p>
            <a:r>
              <a:rPr lang="en-US" sz="1200" dirty="0"/>
              <a:t>class Test{    </a:t>
            </a:r>
          </a:p>
          <a:p>
            <a:r>
              <a:rPr lang="en-US" sz="1200" dirty="0"/>
              <a:t>	int x, y;    </a:t>
            </a:r>
          </a:p>
          <a:p>
            <a:r>
              <a:rPr lang="en-US" sz="1200" dirty="0"/>
              <a:t>	public:        </a:t>
            </a:r>
          </a:p>
          <a:p>
            <a:r>
              <a:rPr lang="en-US" sz="1200" dirty="0"/>
              <a:t>		Test(int x = 0, int y = 0){            				</a:t>
            </a:r>
          </a:p>
          <a:p>
            <a:r>
              <a:rPr lang="en-US" sz="1200" dirty="0"/>
              <a:t>			this-&gt;x = x;            					</a:t>
            </a:r>
          </a:p>
          <a:p>
            <a:r>
              <a:rPr lang="en-US" sz="1200" dirty="0"/>
              <a:t>			this-&gt;y = y;        </a:t>
            </a:r>
          </a:p>
          <a:p>
            <a:r>
              <a:rPr lang="en-US" sz="1200" dirty="0"/>
              <a:t>		}                </a:t>
            </a:r>
          </a:p>
          <a:p>
            <a:r>
              <a:rPr lang="en-US" sz="1200" dirty="0"/>
              <a:t>		Test&amp; </a:t>
            </a:r>
            <a:r>
              <a:rPr lang="en-US" sz="1200" dirty="0" err="1"/>
              <a:t>setX</a:t>
            </a:r>
            <a:r>
              <a:rPr lang="en-US" sz="1200" dirty="0"/>
              <a:t>(int a){            </a:t>
            </a:r>
          </a:p>
          <a:p>
            <a:r>
              <a:rPr lang="en-US" sz="1200" dirty="0"/>
              <a:t>			x = a;            </a:t>
            </a:r>
          </a:p>
          <a:p>
            <a:r>
              <a:rPr lang="en-US" sz="1200" dirty="0"/>
              <a:t>			return *this;        </a:t>
            </a:r>
          </a:p>
          <a:p>
            <a:r>
              <a:rPr lang="en-US" sz="1200" dirty="0"/>
              <a:t>		}                </a:t>
            </a:r>
          </a:p>
          <a:p>
            <a:r>
              <a:rPr lang="en-US" sz="1200" dirty="0"/>
              <a:t>		Test&amp; </a:t>
            </a:r>
            <a:r>
              <a:rPr lang="en-US" sz="1200" dirty="0" err="1"/>
              <a:t>setY</a:t>
            </a:r>
            <a:r>
              <a:rPr lang="en-US" sz="1200" dirty="0"/>
              <a:t>(int b){            </a:t>
            </a:r>
          </a:p>
          <a:p>
            <a:r>
              <a:rPr lang="en-US" sz="1200" dirty="0"/>
              <a:t>			y = b;            </a:t>
            </a:r>
          </a:p>
          <a:p>
            <a:r>
              <a:rPr lang="en-US" sz="1200" dirty="0"/>
              <a:t>			return *this;        </a:t>
            </a:r>
          </a:p>
          <a:p>
            <a:r>
              <a:rPr lang="en-US" sz="1200" dirty="0"/>
              <a:t>		}                </a:t>
            </a:r>
          </a:p>
          <a:p>
            <a:r>
              <a:rPr lang="en-US" sz="1200" dirty="0"/>
              <a:t>		void display(){            </a:t>
            </a:r>
          </a:p>
          <a:p>
            <a:r>
              <a:rPr lang="en-US" sz="1200" dirty="0"/>
              <a:t>		cout&lt;&lt;"from"&lt;&lt;this&lt;&lt;"object have x = "&lt;&lt;x&lt;&lt;"  y = "&lt;&lt;y&lt;&lt;endl;        </a:t>
            </a:r>
          </a:p>
          <a:p>
            <a:r>
              <a:rPr lang="en-US" sz="1200" dirty="0"/>
              <a:t>		}</a:t>
            </a:r>
          </a:p>
          <a:p>
            <a:r>
              <a:rPr lang="en-US" sz="1200" dirty="0"/>
              <a:t>};</a:t>
            </a:r>
          </a:p>
        </p:txBody>
      </p:sp>
      <p:sp>
        <p:nvSpPr>
          <p:cNvPr id="8" name="Rectangle 7">
            <a:extLst>
              <a:ext uri="{FF2B5EF4-FFF2-40B4-BE49-F238E27FC236}">
                <a16:creationId xmlns:a16="http://schemas.microsoft.com/office/drawing/2014/main" id="{35AF4E41-38B6-46D8-88D5-47F0724061F0}"/>
              </a:ext>
            </a:extLst>
          </p:cNvPr>
          <p:cNvSpPr/>
          <p:nvPr/>
        </p:nvSpPr>
        <p:spPr>
          <a:xfrm>
            <a:off x="6879103" y="1879300"/>
            <a:ext cx="3274188" cy="246221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400" dirty="0"/>
              <a:t>int main(){    </a:t>
            </a:r>
          </a:p>
          <a:p>
            <a:r>
              <a:rPr lang="en-US" sz="1400" dirty="0"/>
              <a:t>	Test ob1;    </a:t>
            </a:r>
          </a:p>
          <a:p>
            <a:r>
              <a:rPr lang="en-US" sz="1400" dirty="0"/>
              <a:t>	Test ob2;    </a:t>
            </a:r>
          </a:p>
          <a:p>
            <a:r>
              <a:rPr lang="en-US" sz="1400" dirty="0"/>
              <a:t>	ob1.setX(10).</a:t>
            </a:r>
            <a:r>
              <a:rPr lang="en-US" sz="1400" dirty="0" err="1"/>
              <a:t>setY</a:t>
            </a:r>
            <a:r>
              <a:rPr lang="en-US" sz="1400" dirty="0"/>
              <a:t>(20);</a:t>
            </a:r>
          </a:p>
          <a:p>
            <a:r>
              <a:rPr lang="en-US" sz="1400" dirty="0"/>
              <a:t>	ob1.display();//10 20    	ob2.display(); // 0 0</a:t>
            </a:r>
          </a:p>
          <a:p>
            <a:r>
              <a:rPr lang="en-US" sz="1400" dirty="0"/>
              <a:t>    	ob2 = ob1.setX(30);    </a:t>
            </a:r>
          </a:p>
          <a:p>
            <a:r>
              <a:rPr lang="en-US" sz="1400" dirty="0"/>
              <a:t>	ob1.display();    //20 30</a:t>
            </a:r>
          </a:p>
          <a:p>
            <a:r>
              <a:rPr lang="en-US" sz="1400" dirty="0"/>
              <a:t>	ob2.display();    //20 30</a:t>
            </a:r>
          </a:p>
          <a:p>
            <a:r>
              <a:rPr lang="en-US" sz="1400" dirty="0"/>
              <a:t>	return 0;</a:t>
            </a:r>
          </a:p>
          <a:p>
            <a:r>
              <a:rPr lang="en-US" sz="1400" dirty="0"/>
              <a:t>}</a:t>
            </a:r>
          </a:p>
        </p:txBody>
      </p:sp>
      <p:pic>
        <p:nvPicPr>
          <p:cNvPr id="3" name="Picture 2"/>
          <p:cNvPicPr>
            <a:picLocks noChangeAspect="1"/>
          </p:cNvPicPr>
          <p:nvPr/>
        </p:nvPicPr>
        <p:blipFill rotWithShape="1">
          <a:blip r:embed="rId2"/>
          <a:srcRect l="6223" t="11448" r="68133" b="74788"/>
          <a:stretch/>
        </p:blipFill>
        <p:spPr>
          <a:xfrm>
            <a:off x="6879103" y="4532248"/>
            <a:ext cx="4798980" cy="1448884"/>
          </a:xfrm>
          <a:prstGeom prst="rect">
            <a:avLst/>
          </a:prstGeom>
        </p:spPr>
      </p:pic>
    </p:spTree>
    <p:extLst>
      <p:ext uri="{BB962C8B-B14F-4D97-AF65-F5344CB8AC3E}">
        <p14:creationId xmlns:p14="http://schemas.microsoft.com/office/powerpoint/2010/main" val="175614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094" y="145131"/>
            <a:ext cx="11360700" cy="817500"/>
          </a:xfrm>
        </p:spPr>
        <p:txBody>
          <a:bodyPr>
            <a:normAutofit fontScale="90000"/>
          </a:bodyPr>
          <a:lstStyle/>
          <a:p>
            <a:r>
              <a:rPr lang="en-US" b="1" dirty="0"/>
              <a:t>Calling Member Functions Using this Keyword</a:t>
            </a:r>
            <a:br>
              <a:rPr lang="en-US" b="1" dirty="0"/>
            </a:br>
            <a:endParaRPr lang="en-US" dirty="0"/>
          </a:p>
        </p:txBody>
      </p:sp>
      <p:sp>
        <p:nvSpPr>
          <p:cNvPr id="3" name="Content Placeholder 2"/>
          <p:cNvSpPr>
            <a:spLocks noGrp="1"/>
          </p:cNvSpPr>
          <p:nvPr>
            <p:ph idx="1"/>
          </p:nvPr>
        </p:nvSpPr>
        <p:spPr>
          <a:xfrm>
            <a:off x="2100965" y="1682532"/>
            <a:ext cx="3466118" cy="4529700"/>
          </a:xfrm>
        </p:spPr>
        <p:txBody>
          <a:bodyPr/>
          <a:lstStyle/>
          <a:p>
            <a:r>
              <a:rPr lang="en-US" dirty="0"/>
              <a:t>use this keyword to call member functions associated with the currently executing objects</a:t>
            </a:r>
          </a:p>
        </p:txBody>
      </p:sp>
      <p:pic>
        <p:nvPicPr>
          <p:cNvPr id="4" name="Picture 3"/>
          <p:cNvPicPr>
            <a:picLocks noChangeAspect="1"/>
          </p:cNvPicPr>
          <p:nvPr/>
        </p:nvPicPr>
        <p:blipFill>
          <a:blip r:embed="rId2"/>
          <a:stretch>
            <a:fillRect/>
          </a:stretch>
        </p:blipFill>
        <p:spPr>
          <a:xfrm>
            <a:off x="7809659" y="721833"/>
            <a:ext cx="3457575" cy="6210300"/>
          </a:xfrm>
          <a:prstGeom prst="rect">
            <a:avLst/>
          </a:prstGeom>
        </p:spPr>
      </p:pic>
    </p:spTree>
    <p:extLst>
      <p:ext uri="{BB962C8B-B14F-4D97-AF65-F5344CB8AC3E}">
        <p14:creationId xmlns:p14="http://schemas.microsoft.com/office/powerpoint/2010/main" val="58056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276" y="626118"/>
            <a:ext cx="10058400" cy="1371600"/>
          </a:xfrm>
        </p:spPr>
        <p:txBody>
          <a:bodyPr>
            <a:normAutofit fontScale="90000"/>
          </a:bodyPr>
          <a:lstStyle/>
          <a:p>
            <a:r>
              <a:rPr lang="en-US" dirty="0"/>
              <a:t>How Constructors Are Different From A Normal Member Function?</a:t>
            </a:r>
          </a:p>
        </p:txBody>
      </p:sp>
      <p:graphicFrame>
        <p:nvGraphicFramePr>
          <p:cNvPr id="4" name="Content Placeholder 3"/>
          <p:cNvGraphicFramePr>
            <a:graphicFrameLocks noGrp="1"/>
          </p:cNvGraphicFramePr>
          <p:nvPr>
            <p:ph idx="1"/>
          </p:nvPr>
        </p:nvGraphicFramePr>
        <p:xfrm>
          <a:off x="1239795" y="2655373"/>
          <a:ext cx="10058400" cy="2667000"/>
        </p:xfrm>
        <a:graphic>
          <a:graphicData uri="http://schemas.openxmlformats.org/drawingml/2006/table">
            <a:tbl>
              <a:tblPr firstRow="1" bandRow="1">
                <a:tableStyleId>{5202B0CA-FC54-4496-8BCA-5EF66A818D29}</a:tableStyleId>
              </a:tblPr>
              <a:tblGrid>
                <a:gridCol w="50292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40">
                <a:tc>
                  <a:txBody>
                    <a:bodyPr/>
                    <a:lstStyle/>
                    <a:p>
                      <a:r>
                        <a:rPr lang="en-US" dirty="0">
                          <a:latin typeface="Times New Roman" panose="02020603050405020304" pitchFamily="18" charset="0"/>
                          <a:cs typeface="Times New Roman" panose="02020603050405020304" pitchFamily="18" charset="0"/>
                        </a:rPr>
                        <a:t>Constructor</a:t>
                      </a:r>
                    </a:p>
                  </a:txBody>
                  <a:tcPr/>
                </a:tc>
                <a:tc>
                  <a:txBody>
                    <a:bodyPr/>
                    <a:lstStyle/>
                    <a:p>
                      <a:r>
                        <a:rPr lang="en-US" dirty="0">
                          <a:latin typeface="Times New Roman" panose="02020603050405020304" pitchFamily="18" charset="0"/>
                          <a:cs typeface="Times New Roman" panose="02020603050405020304" pitchFamily="18" charset="0"/>
                        </a:rPr>
                        <a:t>Method</a:t>
                      </a:r>
                    </a:p>
                  </a:txBody>
                  <a:tcPr/>
                </a:tc>
                <a:extLst>
                  <a:ext uri="{0D108BD9-81ED-4DB2-BD59-A6C34878D82A}">
                    <a16:rowId xmlns:a16="http://schemas.microsoft.com/office/drawing/2014/main" val="10000"/>
                  </a:ext>
                </a:extLst>
              </a:tr>
              <a:tr h="370840">
                <a:tc>
                  <a:txBody>
                    <a:bodyPr/>
                    <a:lstStyle/>
                    <a:p>
                      <a:r>
                        <a:rPr lang="en-US" sz="1800" kern="1200" dirty="0">
                          <a:effectLst/>
                          <a:latin typeface="Times New Roman" panose="02020603050405020304" pitchFamily="18" charset="0"/>
                          <a:cs typeface="Times New Roman" panose="02020603050405020304" pitchFamily="18" charset="0"/>
                        </a:rPr>
                        <a:t>Constructor name must be same as class name</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kern="1200" dirty="0">
                          <a:effectLst/>
                          <a:latin typeface="Times New Roman" panose="02020603050405020304" pitchFamily="18" charset="0"/>
                          <a:cs typeface="Times New Roman" panose="02020603050405020304" pitchFamily="18" charset="0"/>
                        </a:rPr>
                        <a:t>functions cannot have same name as class name.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sz="1800" kern="1200" dirty="0">
                          <a:effectLst/>
                          <a:latin typeface="Times New Roman" panose="02020603050405020304" pitchFamily="18" charset="0"/>
                          <a:cs typeface="Times New Roman" panose="02020603050405020304" pitchFamily="18" charset="0"/>
                        </a:rPr>
                        <a:t>Constructor does not have return type </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kern="1200" dirty="0">
                          <a:effectLst/>
                          <a:latin typeface="Times New Roman" panose="02020603050405020304" pitchFamily="18" charset="0"/>
                          <a:cs typeface="Times New Roman" panose="02020603050405020304" pitchFamily="18" charset="0"/>
                        </a:rPr>
                        <a:t>whereas functions must have.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1800" kern="1200" dirty="0">
                          <a:effectLst/>
                          <a:latin typeface="Times New Roman" panose="02020603050405020304" pitchFamily="18" charset="0"/>
                          <a:cs typeface="Times New Roman" panose="02020603050405020304" pitchFamily="18" charset="0"/>
                        </a:rPr>
                        <a:t>Constructors are invoked at the time of object creation automatically and cannot be called explicitly</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kern="1200" dirty="0">
                          <a:effectLst/>
                          <a:latin typeface="Times New Roman" panose="02020603050405020304" pitchFamily="18" charset="0"/>
                          <a:cs typeface="Times New Roman" panose="02020603050405020304" pitchFamily="18" charset="0"/>
                        </a:rPr>
                        <a:t>functions are called explicitly using class objects.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r>
                        <a:rPr lang="en-US" sz="1800" kern="1200" dirty="0">
                          <a:effectLst/>
                          <a:latin typeface="Times New Roman" panose="02020603050405020304" pitchFamily="18" charset="0"/>
                          <a:cs typeface="Times New Roman" panose="02020603050405020304" pitchFamily="18" charset="0"/>
                        </a:rPr>
                        <a:t>Constructors are not inherited by subclasses as they are not members of class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Methods </a:t>
                      </a:r>
                      <a:r>
                        <a:rPr lang="en-US" sz="1800" kern="1200" dirty="0">
                          <a:effectLst/>
                          <a:latin typeface="Times New Roman" panose="02020603050405020304" pitchFamily="18" charset="0"/>
                          <a:cs typeface="Times New Roman" panose="02020603050405020304" pitchFamily="18" charset="0"/>
                        </a:rPr>
                        <a:t>are inherited by subclass to provide the reusability of code.</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5870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Constructors</a:t>
            </a:r>
          </a:p>
        </p:txBody>
      </p:sp>
      <p:sp>
        <p:nvSpPr>
          <p:cNvPr id="3" name="Content Placeholder 2"/>
          <p:cNvSpPr>
            <a:spLocks noGrp="1"/>
          </p:cNvSpPr>
          <p:nvPr>
            <p:ph idx="1"/>
          </p:nvPr>
        </p:nvSpPr>
        <p:spPr>
          <a:xfrm>
            <a:off x="1066800" y="1905412"/>
            <a:ext cx="10457935" cy="1529766"/>
          </a:xfrm>
        </p:spPr>
        <p:txBody>
          <a:bodyPr>
            <a:noAutofit/>
          </a:bodyPr>
          <a:lstStyle/>
          <a:p>
            <a:pPr algn="just"/>
            <a:r>
              <a:rPr lang="en-US" sz="2000" b="1" dirty="0">
                <a:latin typeface="Times New Roman" panose="02020603050405020304" pitchFamily="18" charset="0"/>
                <a:cs typeface="Times New Roman" panose="02020603050405020304" pitchFamily="18" charset="0"/>
              </a:rPr>
              <a:t>Default Constructor:</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Default constructor is the constructor which doesn’t take any argument. It has no parameters</a:t>
            </a:r>
            <a:r>
              <a:rPr lang="en-US" sz="2000" dirty="0">
                <a:latin typeface="Times New Roman" panose="02020603050405020304" pitchFamily="18" charset="0"/>
                <a:cs typeface="Times New Roman" panose="02020603050405020304" pitchFamily="18" charset="0"/>
              </a:rPr>
              <a:t>.</a:t>
            </a:r>
          </a:p>
          <a:p>
            <a:pPr algn="just"/>
            <a:r>
              <a:rPr lang="en-US" sz="2000" b="1" dirty="0">
                <a:latin typeface="Times New Roman" panose="02020603050405020304" pitchFamily="18" charset="0"/>
                <a:cs typeface="Times New Roman" panose="02020603050405020304" pitchFamily="18" charset="0"/>
              </a:rPr>
              <a:t>Parameterized Constructors: </a:t>
            </a:r>
            <a:r>
              <a:rPr lang="en-US" dirty="0">
                <a:latin typeface="Times New Roman" panose="02020603050405020304" pitchFamily="18" charset="0"/>
                <a:cs typeface="Times New Roman" panose="02020603050405020304" pitchFamily="18" charset="0"/>
              </a:rPr>
              <a:t>It is possible to pass arguments to constructors. Typically, these arguments help initialize an object when it is created.</a:t>
            </a:r>
          </a:p>
          <a:p>
            <a:pPr algn="just"/>
            <a:r>
              <a:rPr lang="en-US" sz="2000" b="1" dirty="0">
                <a:latin typeface="Times New Roman" panose="02020603050405020304" pitchFamily="18" charset="0"/>
                <a:cs typeface="Times New Roman" panose="02020603050405020304" pitchFamily="18" charset="0"/>
              </a:rPr>
              <a:t>Copy Constructor:</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copy constructor is a member function which initializes an object using another object of the same clas</a:t>
            </a:r>
            <a:r>
              <a:rPr lang="en-US" sz="2000" dirty="0">
                <a:latin typeface="Times New Roman" panose="02020603050405020304" pitchFamily="18" charset="0"/>
                <a:cs typeface="Times New Roman" panose="02020603050405020304" pitchFamily="18" charset="0"/>
              </a:rPr>
              <a:t>s. </a:t>
            </a:r>
          </a:p>
        </p:txBody>
      </p:sp>
      <p:pic>
        <p:nvPicPr>
          <p:cNvPr id="1026" name="Picture 2" descr="types of constructo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606062" y="4595446"/>
            <a:ext cx="9589582" cy="23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3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 Default Constructor</a:t>
            </a:r>
          </a:p>
        </p:txBody>
      </p:sp>
      <p:sp>
        <p:nvSpPr>
          <p:cNvPr id="6" name="Rectangle 5"/>
          <p:cNvSpPr/>
          <p:nvPr/>
        </p:nvSpPr>
        <p:spPr>
          <a:xfrm>
            <a:off x="1186249" y="2014194"/>
            <a:ext cx="5000367" cy="255454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Default constructor is the constructor which doesn’t take any argument. It has no parameters.</a:t>
            </a:r>
          </a:p>
          <a:p>
            <a:endParaRPr lang="en-US" sz="1600" dirty="0">
              <a:solidFill>
                <a:srgbClr val="34343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In this case, as soon as the object is created the constructor is called which initializes its data members.</a:t>
            </a:r>
          </a:p>
          <a:p>
            <a:endParaRPr lang="en-US" sz="1600" dirty="0">
              <a:solidFill>
                <a:srgbClr val="34343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A default constructor is so important for initialization of object members, that even if we do not define a constructor explicitly, the compiler will provide a default constructor implicitly.</a:t>
            </a:r>
            <a:endParaRPr lang="en-US" sz="1600" b="0" i="0" dirty="0">
              <a:solidFill>
                <a:srgbClr val="343434"/>
              </a:solidFill>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srcRect l="8639" t="11367" r="62645" b="30569"/>
          <a:stretch/>
        </p:blipFill>
        <p:spPr>
          <a:xfrm>
            <a:off x="6975903" y="1410867"/>
            <a:ext cx="4280469" cy="4868520"/>
          </a:xfrm>
          <a:prstGeom prst="rect">
            <a:avLst/>
          </a:prstGeom>
        </p:spPr>
      </p:pic>
    </p:spTree>
    <p:extLst>
      <p:ext uri="{BB962C8B-B14F-4D97-AF65-F5344CB8AC3E}">
        <p14:creationId xmlns:p14="http://schemas.microsoft.com/office/powerpoint/2010/main" val="168043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Constructor </a:t>
            </a:r>
          </a:p>
        </p:txBody>
      </p:sp>
      <p:sp>
        <p:nvSpPr>
          <p:cNvPr id="3" name="Content Placeholder 2"/>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A constructor is a member function of a class which initializes objects of a class.</a:t>
            </a:r>
          </a:p>
          <a:p>
            <a:r>
              <a:rPr lang="en-US" sz="2000" dirty="0">
                <a:latin typeface="Times New Roman" panose="02020603050405020304" pitchFamily="18" charset="0"/>
                <a:cs typeface="Times New Roman" panose="02020603050405020304" pitchFamily="18" charset="0"/>
              </a:rPr>
              <a:t>It has the same name of the class.</a:t>
            </a:r>
          </a:p>
          <a:p>
            <a:r>
              <a:rPr lang="en-US" sz="2000" dirty="0">
                <a:latin typeface="Times New Roman" panose="02020603050405020304" pitchFamily="18" charset="0"/>
                <a:cs typeface="Times New Roman" panose="02020603050405020304" pitchFamily="18" charset="0"/>
              </a:rPr>
              <a:t>It must be a public member.</a:t>
            </a:r>
          </a:p>
          <a:p>
            <a:r>
              <a:rPr lang="en-US" sz="2000" dirty="0">
                <a:latin typeface="Times New Roman" panose="02020603050405020304" pitchFamily="18" charset="0"/>
                <a:cs typeface="Times New Roman" panose="02020603050405020304" pitchFamily="18" charset="0"/>
              </a:rPr>
              <a:t>No Return Values.</a:t>
            </a:r>
          </a:p>
          <a:p>
            <a:r>
              <a:rPr lang="en-US" sz="2000" dirty="0">
                <a:latin typeface="Times New Roman" panose="02020603050405020304" pitchFamily="18" charset="0"/>
                <a:cs typeface="Times New Roman" panose="02020603050405020304" pitchFamily="18" charset="0"/>
              </a:rPr>
              <a:t>Default constructors are called when constructors are not defined for the classes.</a:t>
            </a:r>
          </a:p>
          <a:p>
            <a:pPr algn="just"/>
            <a:endParaRPr lang="en-US" sz="2000" dirty="0"/>
          </a:p>
        </p:txBody>
      </p:sp>
    </p:spTree>
    <p:extLst>
      <p:ext uri="{BB962C8B-B14F-4D97-AF65-F5344CB8AC3E}">
        <p14:creationId xmlns:p14="http://schemas.microsoft.com/office/powerpoint/2010/main" val="583300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Parameterized Constructors</a:t>
            </a:r>
          </a:p>
        </p:txBody>
      </p:sp>
      <p:sp>
        <p:nvSpPr>
          <p:cNvPr id="6" name="Rectangle 5"/>
          <p:cNvSpPr/>
          <p:nvPr/>
        </p:nvSpPr>
        <p:spPr>
          <a:xfrm>
            <a:off x="1066800" y="2014194"/>
            <a:ext cx="4790303" cy="3046988"/>
          </a:xfrm>
          <a:prstGeom prst="rect">
            <a:avLst/>
          </a:prstGeom>
        </p:spPr>
        <p:txBody>
          <a:bodyPr wrap="square">
            <a:spAutoFit/>
          </a:bodyPr>
          <a:lstStyle/>
          <a:p>
            <a:pPr marL="285750" indent="-285750" algn="just">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Arguments can be passed to parameterised constructor.</a:t>
            </a:r>
          </a:p>
          <a:p>
            <a:pPr marL="285750" indent="-285750" algn="just">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These arguments help initialize an object when it is created.</a:t>
            </a:r>
          </a:p>
          <a:p>
            <a:pPr marL="285750" indent="-285750" algn="just">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To create a parameterized constructor, simply add parameters to it the way you would to any other function.</a:t>
            </a:r>
          </a:p>
          <a:p>
            <a:pPr marL="285750" indent="-285750" algn="just">
              <a:buFont typeface="Arial" panose="020B0604020202020204" pitchFamily="34" charset="0"/>
              <a:buChar char="•"/>
            </a:pPr>
            <a:r>
              <a:rPr lang="en-US" sz="1600" dirty="0">
                <a:solidFill>
                  <a:srgbClr val="343434"/>
                </a:solidFill>
                <a:latin typeface="Times New Roman" panose="02020603050405020304" pitchFamily="18" charset="0"/>
                <a:cs typeface="Times New Roman" panose="02020603050405020304" pitchFamily="18" charset="0"/>
              </a:rPr>
              <a:t>When you define the constructor’s body, use the parameters to initialize the object.</a:t>
            </a:r>
          </a:p>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we can also have more than one constructor in a class and that concept is called constructor overloading.</a:t>
            </a:r>
            <a:endParaRPr lang="en-US" sz="1600" b="1" i="0" dirty="0">
              <a:solidFill>
                <a:srgbClr val="343434"/>
              </a:solidFill>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srcRect l="8364" t="11284" r="54677" b="32310"/>
          <a:stretch/>
        </p:blipFill>
        <p:spPr>
          <a:xfrm>
            <a:off x="6476830" y="1858997"/>
            <a:ext cx="4973868" cy="4269953"/>
          </a:xfrm>
          <a:prstGeom prst="rect">
            <a:avLst/>
          </a:prstGeom>
        </p:spPr>
      </p:pic>
    </p:spTree>
    <p:extLst>
      <p:ext uri="{BB962C8B-B14F-4D97-AF65-F5344CB8AC3E}">
        <p14:creationId xmlns:p14="http://schemas.microsoft.com/office/powerpoint/2010/main" val="3466729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 Copy Constructor</a:t>
            </a:r>
          </a:p>
        </p:txBody>
      </p:sp>
      <p:sp>
        <p:nvSpPr>
          <p:cNvPr id="3" name="Content Placeholder 2"/>
          <p:cNvSpPr>
            <a:spLocks noGrp="1"/>
          </p:cNvSpPr>
          <p:nvPr>
            <p:ph idx="1"/>
          </p:nvPr>
        </p:nvSpPr>
        <p:spPr/>
        <p:txBody>
          <a:bodyPr>
            <a:noAutofit/>
          </a:bodyPr>
          <a:lstStyle/>
          <a:p>
            <a:pPr algn="just"/>
            <a:r>
              <a:rPr lang="en-US" sz="2000" dirty="0">
                <a:latin typeface="Times New Roman" panose="02020603050405020304" pitchFamily="18" charset="0"/>
                <a:cs typeface="Times New Roman" panose="02020603050405020304" pitchFamily="18" charset="0"/>
              </a:rPr>
              <a:t>A copy constructor is a member function which initializes an object using another object of the same class.</a:t>
            </a:r>
          </a:p>
          <a:p>
            <a:pPr algn="just"/>
            <a:r>
              <a:rPr lang="en-US" sz="2000" dirty="0">
                <a:latin typeface="Times New Roman" panose="02020603050405020304" pitchFamily="18" charset="0"/>
                <a:cs typeface="Times New Roman" panose="02020603050405020304" pitchFamily="18" charset="0"/>
              </a:rPr>
              <a:t>A copy constructor has the following general function prototype:</a:t>
            </a:r>
          </a:p>
          <a:p>
            <a:pPr marL="0" indent="0" algn="just">
              <a:buNone/>
            </a:pP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ClassName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const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ClassName</a:t>
            </a:r>
            <a:r>
              <a:rPr lang="en-US" sz="2000" b="1" dirty="0">
                <a:latin typeface="Times New Roman" panose="02020603050405020304" pitchFamily="18" charset="0"/>
                <a:cs typeface="Times New Roman" panose="02020603050405020304" pitchFamily="18" charset="0"/>
              </a:rPr>
              <a:t> &amp;</a:t>
            </a:r>
            <a:r>
              <a:rPr lang="en-US" sz="2000" b="1" dirty="0" err="1">
                <a:latin typeface="Times New Roman" panose="02020603050405020304" pitchFamily="18" charset="0"/>
                <a:cs typeface="Times New Roman" panose="02020603050405020304" pitchFamily="18" charset="0"/>
              </a:rPr>
              <a:t>old_obj</a:t>
            </a:r>
            <a:r>
              <a:rPr lang="en-US" sz="2000" b="1"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The copy constructor in C++ is used to copy data of one object to another.</a:t>
            </a:r>
            <a:r>
              <a:rPr lang="en-US" sz="2000"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rotWithShape="1">
          <a:blip r:embed="rId2"/>
          <a:srcRect l="39097" t="45943" r="36296" b="28284"/>
          <a:stretch/>
        </p:blipFill>
        <p:spPr>
          <a:xfrm>
            <a:off x="7081391" y="3672107"/>
            <a:ext cx="4106978" cy="2419726"/>
          </a:xfrm>
          <a:prstGeom prst="rect">
            <a:avLst/>
          </a:prstGeom>
        </p:spPr>
      </p:pic>
    </p:spTree>
    <p:extLst>
      <p:ext uri="{BB962C8B-B14F-4D97-AF65-F5344CB8AC3E}">
        <p14:creationId xmlns:p14="http://schemas.microsoft.com/office/powerpoint/2010/main" val="2020185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 Copy Constructor cont’d</a:t>
            </a:r>
          </a:p>
        </p:txBody>
      </p:sp>
      <p:pic>
        <p:nvPicPr>
          <p:cNvPr id="7" name="Picture 6"/>
          <p:cNvPicPr>
            <a:picLocks noChangeAspect="1"/>
          </p:cNvPicPr>
          <p:nvPr/>
        </p:nvPicPr>
        <p:blipFill rotWithShape="1">
          <a:blip r:embed="rId2"/>
          <a:srcRect l="8471" t="11231" r="54322" b="22823"/>
          <a:stretch/>
        </p:blipFill>
        <p:spPr>
          <a:xfrm>
            <a:off x="6340622" y="1579055"/>
            <a:ext cx="5015237" cy="4999982"/>
          </a:xfrm>
          <a:prstGeom prst="rect">
            <a:avLst/>
          </a:prstGeom>
        </p:spPr>
      </p:pic>
      <p:pic>
        <p:nvPicPr>
          <p:cNvPr id="10" name="Picture 9"/>
          <p:cNvPicPr>
            <a:picLocks noChangeAspect="1"/>
          </p:cNvPicPr>
          <p:nvPr/>
        </p:nvPicPr>
        <p:blipFill rotWithShape="1">
          <a:blip r:embed="rId3"/>
          <a:srcRect l="10201" t="18384" r="63700" b="69396"/>
          <a:stretch/>
        </p:blipFill>
        <p:spPr>
          <a:xfrm>
            <a:off x="1449858" y="2215977"/>
            <a:ext cx="4660105" cy="1227439"/>
          </a:xfrm>
          <a:prstGeom prst="rect">
            <a:avLst/>
          </a:prstGeom>
        </p:spPr>
      </p:pic>
    </p:spTree>
    <p:extLst>
      <p:ext uri="{BB962C8B-B14F-4D97-AF65-F5344CB8AC3E}">
        <p14:creationId xmlns:p14="http://schemas.microsoft.com/office/powerpoint/2010/main" val="331595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Copy Constructors</a:t>
            </a:r>
            <a:br>
              <a:rPr lang="en-US" dirty="0"/>
            </a:b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It is really great way of creating new object initialisations and is still widely used by programmers.</a:t>
            </a:r>
          </a:p>
          <a:p>
            <a:r>
              <a:rPr lang="en-US" dirty="0">
                <a:latin typeface="Times New Roman" panose="02020603050405020304" pitchFamily="18" charset="0"/>
                <a:cs typeface="Times New Roman" panose="02020603050405020304" pitchFamily="18" charset="0"/>
              </a:rPr>
              <a:t>There are two types of copy constructors which are –</a:t>
            </a:r>
          </a:p>
          <a:p>
            <a:pPr lvl="1"/>
            <a:r>
              <a:rPr lang="en-US" dirty="0">
                <a:latin typeface="Times New Roman" panose="02020603050405020304" pitchFamily="18" charset="0"/>
                <a:cs typeface="Times New Roman" panose="02020603050405020304" pitchFamily="18" charset="0"/>
              </a:rPr>
              <a:t>Default Copy Constructors (Does Shallow Copying)</a:t>
            </a:r>
          </a:p>
          <a:p>
            <a:pPr lvl="1"/>
            <a:r>
              <a:rPr lang="en-US" dirty="0">
                <a:latin typeface="Times New Roman" panose="02020603050405020304" pitchFamily="18" charset="0"/>
                <a:cs typeface="Times New Roman" panose="02020603050405020304" pitchFamily="18" charset="0"/>
              </a:rPr>
              <a:t>User Defined Copy Constructors (Does Deep Copying)</a:t>
            </a:r>
          </a:p>
        </p:txBody>
      </p:sp>
    </p:spTree>
    <p:extLst>
      <p:ext uri="{BB962C8B-B14F-4D97-AF65-F5344CB8AC3E}">
        <p14:creationId xmlns:p14="http://schemas.microsoft.com/office/powerpoint/2010/main" val="3308405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Default &amp;User defined Copy Constructors</a:t>
            </a:r>
            <a:endParaRPr lang="en-US" dirty="0"/>
          </a:p>
        </p:txBody>
      </p:sp>
      <p:sp>
        <p:nvSpPr>
          <p:cNvPr id="3" name="Content Placeholder 2"/>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Default Copy Constructors –</a:t>
            </a:r>
            <a:r>
              <a:rPr lang="en-US" sz="2000" dirty="0">
                <a:latin typeface="Times New Roman" panose="02020603050405020304" pitchFamily="18" charset="0"/>
                <a:cs typeface="Times New Roman" panose="02020603050405020304" pitchFamily="18" charset="0"/>
              </a:rPr>
              <a:t>When we don’t define our own version of constructor in that case the compiler creates its own version of copy constructor. The type of copies that are made by default are called shallow copies.</a:t>
            </a:r>
          </a:p>
          <a:p>
            <a:r>
              <a:rPr lang="en-US" sz="2000" b="1" dirty="0">
                <a:latin typeface="Times New Roman" panose="02020603050405020304" pitchFamily="18" charset="0"/>
                <a:cs typeface="Times New Roman" panose="02020603050405020304" pitchFamily="18" charset="0"/>
              </a:rPr>
              <a:t>User defined copy constructor –</a:t>
            </a:r>
            <a:r>
              <a:rPr lang="en-US" sz="2000" dirty="0">
                <a:latin typeface="Times New Roman" panose="02020603050405020304" pitchFamily="18" charset="0"/>
                <a:cs typeface="Times New Roman" panose="02020603050405020304" pitchFamily="18" charset="0"/>
              </a:rPr>
              <a:t> These type of constructors are user enforced and manually created constructors.</a:t>
            </a:r>
          </a:p>
        </p:txBody>
      </p:sp>
    </p:spTree>
    <p:extLst>
      <p:ext uri="{BB962C8B-B14F-4D97-AF65-F5344CB8AC3E}">
        <p14:creationId xmlns:p14="http://schemas.microsoft.com/office/powerpoint/2010/main" val="68859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Shallow Copy Constructor</a:t>
            </a:r>
          </a:p>
        </p:txBody>
      </p:sp>
      <p:sp>
        <p:nvSpPr>
          <p:cNvPr id="3" name="Content Placeholder 2"/>
          <p:cNvSpPr>
            <a:spLocks noGrp="1"/>
          </p:cNvSpPr>
          <p:nvPr>
            <p:ph idx="1"/>
          </p:nvPr>
        </p:nvSpPr>
        <p:spPr>
          <a:xfrm>
            <a:off x="1066800" y="2103120"/>
            <a:ext cx="5020962" cy="3663366"/>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These are in cases when a default copy constructor is created by the compiler itself. In such cases, as explained in the image, there maybe two different objects, once of which is created via default constructor called by compiler.</a:t>
            </a:r>
          </a:p>
          <a:p>
            <a:pPr algn="just"/>
            <a:r>
              <a:rPr lang="en-US" dirty="0">
                <a:latin typeface="Times New Roman" panose="02020603050405020304" pitchFamily="18" charset="0"/>
                <a:cs typeface="Times New Roman" panose="02020603050405020304" pitchFamily="18" charset="0"/>
              </a:rPr>
              <a:t>The objects do not have their individual storage locations, however, are referring to common storage location</a:t>
            </a:r>
          </a:p>
          <a:p>
            <a:pPr algn="just"/>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9832" t="34119" r="57141" b="27716"/>
          <a:stretch/>
        </p:blipFill>
        <p:spPr>
          <a:xfrm>
            <a:off x="7029974" y="2103120"/>
            <a:ext cx="4211274" cy="3926048"/>
          </a:xfrm>
          <a:prstGeom prst="rect">
            <a:avLst/>
          </a:prstGeom>
        </p:spPr>
      </p:pic>
    </p:spTree>
    <p:extLst>
      <p:ext uri="{BB962C8B-B14F-4D97-AF65-F5344CB8AC3E}">
        <p14:creationId xmlns:p14="http://schemas.microsoft.com/office/powerpoint/2010/main" val="4246911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Copy Constructor</a:t>
            </a:r>
            <a:br>
              <a:rPr lang="en-US" dirty="0"/>
            </a:br>
            <a:endParaRPr lang="en-US" dirty="0"/>
          </a:p>
        </p:txBody>
      </p:sp>
      <p:sp>
        <p:nvSpPr>
          <p:cNvPr id="3" name="Content Placeholder 2"/>
          <p:cNvSpPr>
            <a:spLocks noGrp="1"/>
          </p:cNvSpPr>
          <p:nvPr>
            <p:ph idx="1"/>
          </p:nvPr>
        </p:nvSpPr>
        <p:spPr>
          <a:xfrm>
            <a:off x="1066800" y="2103120"/>
            <a:ext cx="3785286" cy="3597464"/>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At times when there is involvement of pointers and in some cases run time allocation of resources,  like file handle, a network connection and others. We may encounter problem with direct assignment operator.</a:t>
            </a:r>
          </a:p>
        </p:txBody>
      </p:sp>
      <p:pic>
        <p:nvPicPr>
          <p:cNvPr id="4" name="Picture 3"/>
          <p:cNvPicPr>
            <a:picLocks noChangeAspect="1"/>
          </p:cNvPicPr>
          <p:nvPr/>
        </p:nvPicPr>
        <p:blipFill rotWithShape="1">
          <a:blip r:embed="rId2"/>
          <a:srcRect l="18827" t="23558" r="56980" b="36732"/>
          <a:stretch/>
        </p:blipFill>
        <p:spPr>
          <a:xfrm>
            <a:off x="5939481" y="1894701"/>
            <a:ext cx="4473146" cy="4145000"/>
          </a:xfrm>
          <a:prstGeom prst="rect">
            <a:avLst/>
          </a:prstGeom>
        </p:spPr>
      </p:pic>
    </p:spTree>
    <p:extLst>
      <p:ext uri="{BB962C8B-B14F-4D97-AF65-F5344CB8AC3E}">
        <p14:creationId xmlns:p14="http://schemas.microsoft.com/office/powerpoint/2010/main" val="269617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Week-Three Class-III</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03621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Shallow Copy Vs Deep Copy</a:t>
            </a:r>
          </a:p>
        </p:txBody>
      </p:sp>
      <p:sp>
        <p:nvSpPr>
          <p:cNvPr id="3" name="Content Placeholder 2"/>
          <p:cNvSpPr>
            <a:spLocks noGrp="1"/>
          </p:cNvSpPr>
          <p:nvPr>
            <p:ph idx="1"/>
          </p:nvPr>
        </p:nvSpPr>
        <p:spPr/>
        <p:txBody>
          <a:bodyPr/>
          <a:lstStyle/>
          <a:p>
            <a:r>
              <a:rPr lang="en-US" dirty="0"/>
              <a:t>Default constructor does only </a:t>
            </a:r>
            <a:r>
              <a:rPr lang="en-US" b="1" dirty="0"/>
              <a:t>shallow copy</a:t>
            </a:r>
            <a:r>
              <a:rPr lang="en-US" dirty="0"/>
              <a:t>.</a:t>
            </a:r>
          </a:p>
        </p:txBody>
      </p:sp>
      <p:pic>
        <p:nvPicPr>
          <p:cNvPr id="4" name="Picture 3"/>
          <p:cNvPicPr>
            <a:picLocks noChangeAspect="1"/>
          </p:cNvPicPr>
          <p:nvPr/>
        </p:nvPicPr>
        <p:blipFill>
          <a:blip r:embed="rId2"/>
          <a:stretch>
            <a:fillRect/>
          </a:stretch>
        </p:blipFill>
        <p:spPr>
          <a:xfrm>
            <a:off x="4455093" y="3114136"/>
            <a:ext cx="3308681" cy="2907101"/>
          </a:xfrm>
          <a:prstGeom prst="rect">
            <a:avLst/>
          </a:prstGeom>
        </p:spPr>
      </p:pic>
    </p:spTree>
    <p:extLst>
      <p:ext uri="{BB962C8B-B14F-4D97-AF65-F5344CB8AC3E}">
        <p14:creationId xmlns:p14="http://schemas.microsoft.com/office/powerpoint/2010/main" val="1887990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Shallow Copy Vs Deep Copy</a:t>
            </a:r>
          </a:p>
        </p:txBody>
      </p:sp>
      <p:sp>
        <p:nvSpPr>
          <p:cNvPr id="3" name="Content Placeholder 2"/>
          <p:cNvSpPr>
            <a:spLocks noGrp="1"/>
          </p:cNvSpPr>
          <p:nvPr>
            <p:ph idx="1"/>
          </p:nvPr>
        </p:nvSpPr>
        <p:spPr/>
        <p:txBody>
          <a:bodyPr/>
          <a:lstStyle/>
          <a:p>
            <a:r>
              <a:rPr lang="en-US" b="1" dirty="0"/>
              <a:t>Deep copy </a:t>
            </a:r>
            <a:r>
              <a:rPr lang="en-US" dirty="0"/>
              <a:t>is possible only with user defined copy constructor. In user defined copy constructor, we make sure that pointers (or references) of copied object point to new memory locations.</a:t>
            </a:r>
          </a:p>
          <a:p>
            <a:endParaRPr lang="en-US" dirty="0"/>
          </a:p>
          <a:p>
            <a:endParaRPr lang="en-US" dirty="0"/>
          </a:p>
        </p:txBody>
      </p:sp>
      <p:pic>
        <p:nvPicPr>
          <p:cNvPr id="4" name="Picture 3"/>
          <p:cNvPicPr>
            <a:picLocks noChangeAspect="1"/>
          </p:cNvPicPr>
          <p:nvPr/>
        </p:nvPicPr>
        <p:blipFill>
          <a:blip r:embed="rId2"/>
          <a:stretch>
            <a:fillRect/>
          </a:stretch>
        </p:blipFill>
        <p:spPr>
          <a:xfrm>
            <a:off x="4097548" y="3856008"/>
            <a:ext cx="4123426" cy="2208362"/>
          </a:xfrm>
          <a:prstGeom prst="rect">
            <a:avLst/>
          </a:prstGeom>
        </p:spPr>
      </p:pic>
    </p:spTree>
    <p:extLst>
      <p:ext uri="{BB962C8B-B14F-4D97-AF65-F5344CB8AC3E}">
        <p14:creationId xmlns:p14="http://schemas.microsoft.com/office/powerpoint/2010/main" val="19516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Constructor cont'd</a:t>
            </a:r>
            <a:endParaRPr lang="en-US" dirty="0"/>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If we do not specify a constructor, C++ compiler generates a default constructor for us (expects no parameters and has an empty body).</a:t>
            </a:r>
          </a:p>
          <a:p>
            <a:r>
              <a:rPr lang="en-US" sz="2000" dirty="0">
                <a:latin typeface="Times New Roman" panose="02020603050405020304" pitchFamily="18" charset="0"/>
                <a:cs typeface="Times New Roman" panose="02020603050405020304" pitchFamily="18" charset="0"/>
              </a:rPr>
              <a:t>For example, in below class Car, constructor name will also be Car().</a:t>
            </a:r>
          </a:p>
          <a:p>
            <a:endParaRPr lang="en-US" sz="1600" dirty="0">
              <a:latin typeface="Times New Roman" pitchFamily="18" charset="0"/>
              <a:cs typeface="Times New Roman" pitchFamily="18" charset="0"/>
            </a:endParaRPr>
          </a:p>
        </p:txBody>
      </p:sp>
      <p:pic>
        <p:nvPicPr>
          <p:cNvPr id="89091" name="Picture 3"/>
          <p:cNvPicPr>
            <a:picLocks noChangeAspect="1" noChangeArrowheads="1"/>
          </p:cNvPicPr>
          <p:nvPr/>
        </p:nvPicPr>
        <p:blipFill>
          <a:blip r:embed="rId2"/>
          <a:srcRect l="29629" t="54760" r="57663" b="19240"/>
          <a:stretch>
            <a:fillRect/>
          </a:stretch>
        </p:blipFill>
        <p:spPr bwMode="auto">
          <a:xfrm>
            <a:off x="2036929" y="3474721"/>
            <a:ext cx="2183586" cy="2792126"/>
          </a:xfrm>
          <a:prstGeom prst="rect">
            <a:avLst/>
          </a:prstGeom>
          <a:noFill/>
          <a:ln w="9525">
            <a:noFill/>
            <a:miter lim="800000"/>
            <a:headEnd/>
            <a:tailEnd/>
          </a:ln>
          <a:effectLst/>
        </p:spPr>
      </p:pic>
      <p:pic>
        <p:nvPicPr>
          <p:cNvPr id="4" name="Picture 3"/>
          <p:cNvPicPr>
            <a:picLocks noChangeAspect="1"/>
          </p:cNvPicPr>
          <p:nvPr/>
        </p:nvPicPr>
        <p:blipFill rotWithShape="1">
          <a:blip r:embed="rId3"/>
          <a:srcRect l="37447" t="26997" r="47691" b="50333"/>
          <a:stretch/>
        </p:blipFill>
        <p:spPr>
          <a:xfrm>
            <a:off x="5064456" y="3532382"/>
            <a:ext cx="2934485" cy="2517861"/>
          </a:xfrm>
          <a:prstGeom prst="rect">
            <a:avLst/>
          </a:prstGeom>
        </p:spPr>
      </p:pic>
    </p:spTree>
    <p:extLst>
      <p:ext uri="{BB962C8B-B14F-4D97-AF65-F5344CB8AC3E}">
        <p14:creationId xmlns:p14="http://schemas.microsoft.com/office/powerpoint/2010/main" val="512250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Example-Shallow</a:t>
            </a:r>
          </a:p>
        </p:txBody>
      </p:sp>
      <p:pic>
        <p:nvPicPr>
          <p:cNvPr id="4" name="Content Placeholder 3"/>
          <p:cNvPicPr>
            <a:picLocks noGrp="1" noChangeAspect="1"/>
          </p:cNvPicPr>
          <p:nvPr>
            <p:ph idx="1"/>
          </p:nvPr>
        </p:nvPicPr>
        <p:blipFill rotWithShape="1">
          <a:blip r:embed="rId2"/>
          <a:srcRect l="8638" t="13127" r="54949" b="26747"/>
          <a:stretch/>
        </p:blipFill>
        <p:spPr>
          <a:xfrm>
            <a:off x="886981" y="1712794"/>
            <a:ext cx="4624820" cy="4295548"/>
          </a:xfrm>
          <a:prstGeom prst="rect">
            <a:avLst/>
          </a:prstGeom>
        </p:spPr>
      </p:pic>
      <p:pic>
        <p:nvPicPr>
          <p:cNvPr id="7" name="Picture 6"/>
          <p:cNvPicPr>
            <a:picLocks noChangeAspect="1"/>
          </p:cNvPicPr>
          <p:nvPr/>
        </p:nvPicPr>
        <p:blipFill rotWithShape="1">
          <a:blip r:embed="rId3"/>
          <a:srcRect l="8145" t="41264" r="58742" b="23163"/>
          <a:stretch/>
        </p:blipFill>
        <p:spPr>
          <a:xfrm>
            <a:off x="5577016" y="1624934"/>
            <a:ext cx="4181742" cy="2526936"/>
          </a:xfrm>
          <a:prstGeom prst="rect">
            <a:avLst/>
          </a:prstGeom>
        </p:spPr>
      </p:pic>
      <p:pic>
        <p:nvPicPr>
          <p:cNvPr id="8" name="Picture 7"/>
          <p:cNvPicPr>
            <a:picLocks noChangeAspect="1"/>
          </p:cNvPicPr>
          <p:nvPr/>
        </p:nvPicPr>
        <p:blipFill rotWithShape="1">
          <a:blip r:embed="rId4"/>
          <a:srcRect l="1775" t="2304" r="84012" b="87714"/>
          <a:stretch/>
        </p:blipFill>
        <p:spPr>
          <a:xfrm>
            <a:off x="5577016" y="4267201"/>
            <a:ext cx="3169509" cy="1252150"/>
          </a:xfrm>
          <a:prstGeom prst="rect">
            <a:avLst/>
          </a:prstGeom>
        </p:spPr>
      </p:pic>
      <p:pic>
        <p:nvPicPr>
          <p:cNvPr id="9" name="Picture 8"/>
          <p:cNvPicPr>
            <a:picLocks noChangeAspect="1"/>
          </p:cNvPicPr>
          <p:nvPr/>
        </p:nvPicPr>
        <p:blipFill rotWithShape="1">
          <a:blip r:embed="rId5"/>
          <a:srcRect l="27666" t="45767" r="49748" b="20773"/>
          <a:stretch/>
        </p:blipFill>
        <p:spPr>
          <a:xfrm>
            <a:off x="8512811" y="3912972"/>
            <a:ext cx="2754521" cy="2295431"/>
          </a:xfrm>
          <a:prstGeom prst="rect">
            <a:avLst/>
          </a:prstGeom>
        </p:spPr>
      </p:pic>
    </p:spTree>
    <p:extLst>
      <p:ext uri="{BB962C8B-B14F-4D97-AF65-F5344CB8AC3E}">
        <p14:creationId xmlns:p14="http://schemas.microsoft.com/office/powerpoint/2010/main" val="4228589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Example-Deep</a:t>
            </a:r>
          </a:p>
        </p:txBody>
      </p:sp>
      <p:pic>
        <p:nvPicPr>
          <p:cNvPr id="4" name="Content Placeholder 3"/>
          <p:cNvPicPr>
            <a:picLocks noGrp="1" noChangeAspect="1"/>
          </p:cNvPicPr>
          <p:nvPr>
            <p:ph idx="1"/>
          </p:nvPr>
        </p:nvPicPr>
        <p:blipFill rotWithShape="1">
          <a:blip r:embed="rId2"/>
          <a:srcRect l="8402" t="8937" r="57424" b="26746"/>
          <a:stretch/>
        </p:blipFill>
        <p:spPr>
          <a:xfrm>
            <a:off x="1066800" y="1764233"/>
            <a:ext cx="4193060" cy="4438860"/>
          </a:xfrm>
          <a:prstGeom prst="rect">
            <a:avLst/>
          </a:prstGeom>
        </p:spPr>
      </p:pic>
      <p:pic>
        <p:nvPicPr>
          <p:cNvPr id="5" name="Picture 4"/>
          <p:cNvPicPr>
            <a:picLocks noChangeAspect="1"/>
          </p:cNvPicPr>
          <p:nvPr/>
        </p:nvPicPr>
        <p:blipFill rotWithShape="1">
          <a:blip r:embed="rId3"/>
          <a:srcRect l="8145" t="41264" r="58742" b="23163"/>
          <a:stretch/>
        </p:blipFill>
        <p:spPr>
          <a:xfrm>
            <a:off x="5577016" y="1624934"/>
            <a:ext cx="4181742" cy="2526936"/>
          </a:xfrm>
          <a:prstGeom prst="rect">
            <a:avLst/>
          </a:prstGeom>
        </p:spPr>
      </p:pic>
      <p:pic>
        <p:nvPicPr>
          <p:cNvPr id="6" name="Picture 5"/>
          <p:cNvPicPr>
            <a:picLocks noChangeAspect="1"/>
          </p:cNvPicPr>
          <p:nvPr/>
        </p:nvPicPr>
        <p:blipFill rotWithShape="1">
          <a:blip r:embed="rId4"/>
          <a:srcRect l="4441" t="7222" r="69080" b="79693"/>
          <a:stretch/>
        </p:blipFill>
        <p:spPr>
          <a:xfrm>
            <a:off x="5700582" y="4320329"/>
            <a:ext cx="4160109" cy="1156343"/>
          </a:xfrm>
          <a:prstGeom prst="rect">
            <a:avLst/>
          </a:prstGeom>
        </p:spPr>
      </p:pic>
    </p:spTree>
    <p:extLst>
      <p:ext uri="{BB962C8B-B14F-4D97-AF65-F5344CB8AC3E}">
        <p14:creationId xmlns:p14="http://schemas.microsoft.com/office/powerpoint/2010/main" val="666165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Constructor overloading</a:t>
            </a:r>
          </a:p>
        </p:txBody>
      </p:sp>
      <p:sp>
        <p:nvSpPr>
          <p:cNvPr id="3" name="Content Placeholder 2"/>
          <p:cNvSpPr>
            <a:spLocks noGrp="1"/>
          </p:cNvSpPr>
          <p:nvPr>
            <p:ph idx="1"/>
          </p:nvPr>
        </p:nvSpPr>
        <p:spPr>
          <a:xfrm>
            <a:off x="1066800" y="2103120"/>
            <a:ext cx="5568892" cy="3931920"/>
          </a:xfrm>
        </p:spPr>
        <p:txBody>
          <a:bodyPr>
            <a:normAutofit/>
          </a:bodyPr>
          <a:lstStyle/>
          <a:p>
            <a:pPr algn="just"/>
            <a:r>
              <a:rPr lang="en-US" sz="1400" dirty="0"/>
              <a:t>Just like other member functions, constructors can also be overloaded. Infact when you have both default and parameterized constructors defined in your class you are having Overloaded Constructors, one with no parameter and other with parameter.</a:t>
            </a:r>
          </a:p>
          <a:p>
            <a:pPr algn="just"/>
            <a:r>
              <a:rPr lang="en-US" sz="1400" dirty="0"/>
              <a:t>You can have any number of Constructors in a class that differ in parameter list.</a:t>
            </a:r>
          </a:p>
          <a:p>
            <a:pPr algn="just"/>
            <a:endParaRPr lang="en-US" sz="1400" dirty="0"/>
          </a:p>
          <a:p>
            <a:endParaRPr lang="en-US" sz="1400" dirty="0"/>
          </a:p>
        </p:txBody>
      </p:sp>
      <p:pic>
        <p:nvPicPr>
          <p:cNvPr id="4" name="Picture 3"/>
          <p:cNvPicPr>
            <a:picLocks noChangeAspect="1"/>
          </p:cNvPicPr>
          <p:nvPr/>
        </p:nvPicPr>
        <p:blipFill rotWithShape="1">
          <a:blip r:embed="rId2"/>
          <a:srcRect l="8547" t="9167" r="67923" b="23081"/>
          <a:stretch/>
        </p:blipFill>
        <p:spPr>
          <a:xfrm>
            <a:off x="8445314" y="1397603"/>
            <a:ext cx="3047604" cy="4936085"/>
          </a:xfrm>
          <a:prstGeom prst="rect">
            <a:avLst/>
          </a:prstGeom>
        </p:spPr>
      </p:pic>
    </p:spTree>
    <p:extLst>
      <p:ext uri="{BB962C8B-B14F-4D97-AF65-F5344CB8AC3E}">
        <p14:creationId xmlns:p14="http://schemas.microsoft.com/office/powerpoint/2010/main" val="1373979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Destructors</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Destructor is a member function which destructs or deletes an object.</a:t>
            </a:r>
          </a:p>
          <a:p>
            <a:r>
              <a:rPr lang="en-US" sz="2400" b="1" dirty="0">
                <a:latin typeface="Times New Roman" panose="02020603050405020304" pitchFamily="18" charset="0"/>
                <a:cs typeface="Times New Roman" panose="02020603050405020304" pitchFamily="18" charset="0"/>
              </a:rPr>
              <a:t>When is destructor called?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 destructor function is called automatically when the object goes out of scope: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(1) the function ends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 the program ends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 a block containing local variables ends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(4) a delete operator is called </a:t>
            </a:r>
          </a:p>
        </p:txBody>
      </p:sp>
    </p:spTree>
    <p:extLst>
      <p:ext uri="{BB962C8B-B14F-4D97-AF65-F5344CB8AC3E}">
        <p14:creationId xmlns:p14="http://schemas.microsoft.com/office/powerpoint/2010/main" val="105922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a:t>Order of calling Destructors</a:t>
            </a:r>
          </a:p>
        </p:txBody>
      </p:sp>
      <p:sp>
        <p:nvSpPr>
          <p:cNvPr id="3" name="Content Placeholder 2"/>
          <p:cNvSpPr>
            <a:spLocks noGrp="1"/>
          </p:cNvSpPr>
          <p:nvPr>
            <p:ph idx="1"/>
          </p:nvPr>
        </p:nvSpPr>
        <p:spPr/>
        <p:txBody>
          <a:bodyPr>
            <a:normAutofit fontScale="85000" lnSpcReduction="20000"/>
          </a:bodyPr>
          <a:lstStyle/>
          <a:p>
            <a:pPr>
              <a:buNone/>
            </a:pPr>
            <a:r>
              <a:rPr lang="en-US" b="1" dirty="0"/>
              <a:t>class MyClass</a:t>
            </a:r>
          </a:p>
          <a:p>
            <a:pPr>
              <a:buNone/>
            </a:pPr>
            <a:r>
              <a:rPr lang="en-US" b="1" dirty="0"/>
              <a:t>{</a:t>
            </a:r>
            <a:br>
              <a:rPr lang="en-US" b="1" dirty="0"/>
            </a:br>
            <a:r>
              <a:rPr lang="en-US" b="1" dirty="0"/>
              <a:t>  </a:t>
            </a:r>
            <a:r>
              <a:rPr lang="en-US" b="1" dirty="0">
                <a:solidFill>
                  <a:srgbClr val="0070C0"/>
                </a:solidFill>
              </a:rPr>
              <a:t>int objectID;</a:t>
            </a:r>
            <a:br>
              <a:rPr lang="en-US" b="1" dirty="0"/>
            </a:br>
            <a:r>
              <a:rPr lang="en-US" b="1" dirty="0"/>
              <a:t>  </a:t>
            </a:r>
            <a:br>
              <a:rPr lang="en-US" b="1" dirty="0"/>
            </a:br>
            <a:r>
              <a:rPr lang="en-US" b="1" dirty="0"/>
              <a:t>  </a:t>
            </a:r>
            <a:r>
              <a:rPr lang="en-US" b="1" dirty="0">
                <a:solidFill>
                  <a:srgbClr val="00B050"/>
                </a:solidFill>
              </a:rPr>
              <a:t>MyClass(int objectID1)</a:t>
            </a:r>
            <a:br>
              <a:rPr lang="en-US" b="1" dirty="0">
                <a:solidFill>
                  <a:srgbClr val="00B050"/>
                </a:solidFill>
              </a:rPr>
            </a:br>
            <a:r>
              <a:rPr lang="en-US" b="1" dirty="0">
                <a:solidFill>
                  <a:srgbClr val="00B050"/>
                </a:solidFill>
              </a:rPr>
              <a:t>  {</a:t>
            </a:r>
            <a:br>
              <a:rPr lang="en-US" b="1" dirty="0">
                <a:solidFill>
                  <a:srgbClr val="00B050"/>
                </a:solidFill>
              </a:rPr>
            </a:br>
            <a:r>
              <a:rPr lang="en-US" b="1" dirty="0">
                <a:solidFill>
                  <a:srgbClr val="00B050"/>
                </a:solidFill>
              </a:rPr>
              <a:t>	</a:t>
            </a:r>
            <a:r>
              <a:rPr lang="en-US" b="1" dirty="0" err="1">
                <a:solidFill>
                  <a:srgbClr val="00B050"/>
                </a:solidFill>
              </a:rPr>
              <a:t>objectID</a:t>
            </a:r>
            <a:r>
              <a:rPr lang="en-US" b="1" dirty="0">
                <a:solidFill>
                  <a:srgbClr val="00B050"/>
                </a:solidFill>
              </a:rPr>
              <a:t> = objectID1;</a:t>
            </a:r>
            <a:br>
              <a:rPr lang="en-US" b="1" dirty="0">
                <a:solidFill>
                  <a:srgbClr val="00B050"/>
                </a:solidFill>
              </a:rPr>
            </a:br>
            <a:r>
              <a:rPr lang="en-US" b="1" dirty="0">
                <a:solidFill>
                  <a:srgbClr val="00B050"/>
                </a:solidFill>
              </a:rPr>
              <a:t>  }</a:t>
            </a:r>
            <a:br>
              <a:rPr lang="en-US" b="1" dirty="0"/>
            </a:br>
            <a:br>
              <a:rPr lang="en-US" b="1" dirty="0">
                <a:solidFill>
                  <a:srgbClr val="FF0000"/>
                </a:solidFill>
              </a:rPr>
            </a:br>
            <a:r>
              <a:rPr lang="en-US" b="1" dirty="0">
                <a:solidFill>
                  <a:srgbClr val="FF0000"/>
                </a:solidFill>
              </a:rPr>
              <a:t>~MyClass()</a:t>
            </a:r>
            <a:br>
              <a:rPr lang="en-US" b="1" dirty="0">
                <a:solidFill>
                  <a:srgbClr val="FF0000"/>
                </a:solidFill>
              </a:rPr>
            </a:br>
            <a:r>
              <a:rPr lang="en-US" b="1" dirty="0">
                <a:solidFill>
                  <a:srgbClr val="FF0000"/>
                </a:solidFill>
              </a:rPr>
              <a:t> {</a:t>
            </a:r>
            <a:br>
              <a:rPr lang="en-US" b="1" dirty="0">
                <a:solidFill>
                  <a:srgbClr val="FF0000"/>
                </a:solidFill>
              </a:rPr>
            </a:br>
            <a:r>
              <a:rPr lang="en-US" b="1" dirty="0">
                <a:solidFill>
                  <a:srgbClr val="FF0000"/>
                </a:solidFill>
              </a:rPr>
              <a:t>	cout &lt;&lt; objectID &lt;&lt; “ deleted”;</a:t>
            </a:r>
            <a:br>
              <a:rPr lang="en-US" b="1" dirty="0">
                <a:solidFill>
                  <a:srgbClr val="FF0000"/>
                </a:solidFill>
              </a:rPr>
            </a:br>
            <a:r>
              <a:rPr lang="en-US" b="1" dirty="0">
                <a:solidFill>
                  <a:srgbClr val="FF0000"/>
                </a:solidFill>
              </a:rPr>
              <a:t> }</a:t>
            </a:r>
          </a:p>
          <a:p>
            <a:pPr>
              <a:buNone/>
            </a:pPr>
            <a:r>
              <a:rPr lang="en-US" b="1"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6CFF-1196-4AC8-A513-85D348BE529A}"/>
              </a:ext>
            </a:extLst>
          </p:cNvPr>
          <p:cNvSpPr>
            <a:spLocks noGrp="1"/>
          </p:cNvSpPr>
          <p:nvPr>
            <p:ph type="title"/>
          </p:nvPr>
        </p:nvSpPr>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87177222-339C-46F3-B490-69D88EE22855}"/>
              </a:ext>
            </a:extLst>
          </p:cNvPr>
          <p:cNvSpPr>
            <a:spLocks noGrp="1"/>
          </p:cNvSpPr>
          <p:nvPr>
            <p:ph idx="1"/>
          </p:nvPr>
        </p:nvSpPr>
        <p:spPr/>
        <p:txBody>
          <a:bodyPr>
            <a:normAutofit fontScale="85000" lnSpcReduction="20000"/>
          </a:bodyPr>
          <a:lstStyle/>
          <a:p>
            <a:pPr marL="0" indent="0">
              <a:buNone/>
            </a:pPr>
            <a:r>
              <a:rPr lang="en-US" dirty="0"/>
              <a:t>#include &lt;iostream&gt;</a:t>
            </a:r>
          </a:p>
          <a:p>
            <a:pPr marL="0" indent="0">
              <a:buNone/>
            </a:pPr>
            <a:r>
              <a:rPr lang="en-US" dirty="0"/>
              <a:t>using namespace std;</a:t>
            </a:r>
          </a:p>
          <a:p>
            <a:pPr marL="0" indent="0">
              <a:buNone/>
            </a:pPr>
            <a:r>
              <a:rPr lang="en-US" dirty="0"/>
              <a:t>class ABC</a:t>
            </a:r>
          </a:p>
          <a:p>
            <a:pPr marL="0" indent="0">
              <a:buNone/>
            </a:pPr>
            <a:r>
              <a:rPr lang="en-US" dirty="0"/>
              <a:t>{</a:t>
            </a:r>
          </a:p>
          <a:p>
            <a:pPr marL="0" indent="0">
              <a:buNone/>
            </a:pPr>
            <a:r>
              <a:rPr lang="en-US" dirty="0"/>
              <a:t>    public:</a:t>
            </a:r>
          </a:p>
          <a:p>
            <a:pPr marL="0" indent="0">
              <a:buNone/>
            </a:pPr>
            <a:r>
              <a:rPr lang="en-US" dirty="0"/>
              <a:t>        ABC () //constructor defined</a:t>
            </a:r>
          </a:p>
          <a:p>
            <a:pPr marL="0" indent="0">
              <a:buNone/>
            </a:pPr>
            <a:r>
              <a:rPr lang="en-US" dirty="0"/>
              <a:t>       {</a:t>
            </a:r>
          </a:p>
          <a:p>
            <a:pPr marL="0" indent="0">
              <a:buNone/>
            </a:pPr>
            <a:r>
              <a:rPr lang="en-US" dirty="0"/>
              <a:t> 	    </a:t>
            </a:r>
            <a:r>
              <a:rPr lang="en-US" dirty="0" err="1"/>
              <a:t>cout</a:t>
            </a:r>
            <a:r>
              <a:rPr lang="en-US" dirty="0"/>
              <a:t> &lt;&lt; "Hey look I am in constructor" &lt;&lt; </a:t>
            </a:r>
            <a:r>
              <a:rPr lang="en-US" dirty="0" err="1"/>
              <a:t>endl</a:t>
            </a:r>
            <a:r>
              <a:rPr lang="en-US" dirty="0"/>
              <a:t>;</a:t>
            </a:r>
          </a:p>
          <a:p>
            <a:pPr marL="0" indent="0">
              <a:buNone/>
            </a:pPr>
            <a:r>
              <a:rPr lang="en-US" dirty="0"/>
              <a:t>       }</a:t>
            </a:r>
          </a:p>
          <a:p>
            <a:pPr marL="0" indent="0">
              <a:buNone/>
            </a:pPr>
            <a:r>
              <a:rPr lang="en-US" dirty="0"/>
              <a:t>       ~ABC() //destructor defined</a:t>
            </a:r>
          </a:p>
          <a:p>
            <a:pPr marL="0" indent="0">
              <a:buNone/>
            </a:pPr>
            <a:r>
              <a:rPr lang="en-US" dirty="0"/>
              <a:t>       {</a:t>
            </a:r>
          </a:p>
          <a:p>
            <a:pPr marL="0" indent="0">
              <a:buNone/>
            </a:pPr>
            <a:r>
              <a:rPr lang="en-US" dirty="0"/>
              <a:t>             </a:t>
            </a:r>
            <a:r>
              <a:rPr lang="en-US" dirty="0" err="1"/>
              <a:t>cout</a:t>
            </a:r>
            <a:r>
              <a:rPr lang="en-US" dirty="0"/>
              <a:t> &lt;&lt; "Hey look I am in destructor" &lt;&lt; </a:t>
            </a:r>
            <a:r>
              <a:rPr lang="en-US" dirty="0" err="1"/>
              <a:t>endl</a:t>
            </a:r>
            <a:r>
              <a:rPr lang="en-US" dirty="0"/>
              <a:t>;</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281758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F98F-CF13-4A54-A5E8-F880EE96FB24}"/>
              </a:ext>
            </a:extLst>
          </p:cNvPr>
          <p:cNvSpPr>
            <a:spLocks noGrp="1"/>
          </p:cNvSpPr>
          <p:nvPr>
            <p:ph type="title"/>
          </p:nvPr>
        </p:nvSpPr>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8F7D1B71-B8B7-4FEF-8D81-5D99AA652E8F}"/>
              </a:ext>
            </a:extLst>
          </p:cNvPr>
          <p:cNvSpPr>
            <a:spLocks noGrp="1"/>
          </p:cNvSpPr>
          <p:nvPr>
            <p:ph idx="1"/>
          </p:nvPr>
        </p:nvSpPr>
        <p:spPr/>
        <p:txBody>
          <a:bodyPr>
            <a:normAutofit/>
          </a:bodyPr>
          <a:lstStyle/>
          <a:p>
            <a:pPr marL="0" indent="0">
              <a:buNone/>
            </a:pPr>
            <a:r>
              <a:rPr lang="en-US" dirty="0"/>
              <a:t>int main()</a:t>
            </a:r>
          </a:p>
          <a:p>
            <a:pPr marL="0" indent="0">
              <a:buNone/>
            </a:pPr>
            <a:r>
              <a:rPr lang="en-US" dirty="0"/>
              <a:t>{</a:t>
            </a:r>
          </a:p>
          <a:p>
            <a:pPr marL="0" indent="0">
              <a:buNone/>
            </a:pPr>
            <a:r>
              <a:rPr lang="en-US" dirty="0"/>
              <a:t>     ABC cc1; //constructor is called</a:t>
            </a:r>
          </a:p>
          <a:p>
            <a:pPr marL="0" indent="0">
              <a:buNone/>
            </a:pPr>
            <a:r>
              <a:rPr lang="en-US" dirty="0"/>
              <a:t>     ABC cc2; //constructor is called</a:t>
            </a:r>
          </a:p>
          <a:p>
            <a:pPr marL="0" indent="0">
              <a:buNone/>
            </a:pPr>
            <a:r>
              <a:rPr lang="en-US" dirty="0"/>
              <a:t>     </a:t>
            </a:r>
            <a:r>
              <a:rPr lang="en-US" dirty="0" err="1"/>
              <a:t>cout</a:t>
            </a:r>
            <a:r>
              <a:rPr lang="en-US" dirty="0"/>
              <a:t> &lt;&lt; "function main is terminating...." &lt;&lt; </a:t>
            </a:r>
            <a:r>
              <a:rPr lang="en-US" dirty="0" err="1"/>
              <a:t>endl</a:t>
            </a:r>
            <a:r>
              <a:rPr lang="en-US" dirty="0"/>
              <a:t>;</a:t>
            </a:r>
          </a:p>
          <a:p>
            <a:pPr marL="0" indent="0">
              <a:buNone/>
            </a:pPr>
            <a:r>
              <a:rPr lang="en-US" dirty="0"/>
              <a:t>     /*....object cc1 goes out of scope ,now destructor is being called...*/</a:t>
            </a:r>
          </a:p>
          <a:p>
            <a:pPr marL="0" indent="0">
              <a:buNone/>
            </a:pPr>
            <a:r>
              <a:rPr lang="en-US" dirty="0"/>
              <a:t>     return 0;</a:t>
            </a:r>
          </a:p>
          <a:p>
            <a:pPr marL="0" indent="0">
              <a:buNone/>
            </a:pPr>
            <a:r>
              <a:rPr lang="en-US" dirty="0"/>
              <a:t>}  //end of program</a:t>
            </a:r>
          </a:p>
        </p:txBody>
      </p:sp>
    </p:spTree>
    <p:extLst>
      <p:ext uri="{BB962C8B-B14F-4D97-AF65-F5344CB8AC3E}">
        <p14:creationId xmlns:p14="http://schemas.microsoft.com/office/powerpoint/2010/main" val="334611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7AE723-3E7B-49DF-AF7F-9580F22AEFBF}"/>
              </a:ext>
            </a:extLst>
          </p:cNvPr>
          <p:cNvPicPr>
            <a:picLocks noGrp="1" noChangeAspect="1"/>
          </p:cNvPicPr>
          <p:nvPr>
            <p:ph idx="1"/>
          </p:nvPr>
        </p:nvPicPr>
        <p:blipFill>
          <a:blip r:embed="rId2"/>
          <a:stretch>
            <a:fillRect/>
          </a:stretch>
        </p:blipFill>
        <p:spPr>
          <a:xfrm>
            <a:off x="2743201" y="1828800"/>
            <a:ext cx="5748337" cy="3301206"/>
          </a:xfrm>
        </p:spPr>
      </p:pic>
    </p:spTree>
    <p:extLst>
      <p:ext uri="{BB962C8B-B14F-4D97-AF65-F5344CB8AC3E}">
        <p14:creationId xmlns:p14="http://schemas.microsoft.com/office/powerpoint/2010/main" val="381624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destructors are different from a normal member function?</a:t>
            </a:r>
            <a:endParaRPr lang="en-US" dirty="0"/>
          </a:p>
        </p:txBody>
      </p:sp>
      <p:sp>
        <p:nvSpPr>
          <p:cNvPr id="3" name="Content Placeholder 2"/>
          <p:cNvSpPr>
            <a:spLocks noGrp="1"/>
          </p:cNvSpPr>
          <p:nvPr>
            <p:ph idx="1"/>
          </p:nvPr>
        </p:nvSpPr>
        <p:spPr/>
        <p:txBody>
          <a:bodyPr>
            <a:noAutofit/>
          </a:bodyPr>
          <a:lstStyle/>
          <a:p>
            <a:pPr eaLnBrk="0" fontAlgn="base" hangingPunct="0">
              <a:spcBef>
                <a:spcPct val="0"/>
              </a:spcBef>
              <a:spcAft>
                <a:spcPct val="0"/>
              </a:spcAft>
              <a:buClrTx/>
            </a:pPr>
            <a:r>
              <a:rPr lang="en-US" sz="2400" dirty="0">
                <a:solidFill>
                  <a:srgbClr val="171717"/>
                </a:solidFill>
                <a:latin typeface="Times New Roman" panose="02020603050405020304" pitchFamily="18" charset="0"/>
                <a:cs typeface="Times New Roman" panose="02020603050405020304" pitchFamily="18" charset="0"/>
              </a:rPr>
              <a:t>Destructors are functions with the same name as the class but preceded by a tilde (~)</a:t>
            </a:r>
            <a:endParaRPr lang="en-US" sz="120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lang="en-US" sz="2400" dirty="0">
                <a:solidFill>
                  <a:srgbClr val="171717"/>
                </a:solidFill>
                <a:latin typeface="Times New Roman" panose="02020603050405020304" pitchFamily="18" charset="0"/>
                <a:cs typeface="Times New Roman" panose="02020603050405020304" pitchFamily="18" charset="0"/>
              </a:rPr>
              <a:t>Several rules govern the declaration of destructors. Destructors:</a:t>
            </a:r>
            <a:endParaRPr lang="en-US" sz="1200" dirty="0">
              <a:latin typeface="Times New Roman" panose="02020603050405020304" pitchFamily="18" charset="0"/>
              <a:cs typeface="Times New Roman" panose="02020603050405020304" pitchFamily="18" charset="0"/>
            </a:endParaRPr>
          </a:p>
          <a:p>
            <a:pPr marL="274320" lvl="1" indent="0" eaLnBrk="0" fontAlgn="base" hangingPunct="0">
              <a:spcBef>
                <a:spcPct val="0"/>
              </a:spcBef>
              <a:spcAft>
                <a:spcPct val="0"/>
              </a:spcAft>
              <a:buClrTx/>
              <a:buFontTx/>
              <a:buChar char="•"/>
            </a:pPr>
            <a:r>
              <a:rPr lang="en-US" sz="2200" dirty="0">
                <a:solidFill>
                  <a:srgbClr val="171717"/>
                </a:solidFill>
                <a:latin typeface="Times New Roman" panose="02020603050405020304" pitchFamily="18" charset="0"/>
                <a:cs typeface="Times New Roman" panose="02020603050405020304" pitchFamily="18" charset="0"/>
              </a:rPr>
              <a:t>Do not accept arguments.</a:t>
            </a:r>
          </a:p>
          <a:p>
            <a:pPr marL="274320" lvl="1" indent="0" eaLnBrk="0" fontAlgn="base" hangingPunct="0">
              <a:spcBef>
                <a:spcPct val="0"/>
              </a:spcBef>
              <a:spcAft>
                <a:spcPct val="0"/>
              </a:spcAft>
              <a:buClrTx/>
              <a:buFontTx/>
              <a:buChar char="•"/>
            </a:pPr>
            <a:r>
              <a:rPr lang="en-US" sz="2200" dirty="0">
                <a:solidFill>
                  <a:srgbClr val="171717"/>
                </a:solidFill>
                <a:latin typeface="Times New Roman" panose="02020603050405020304" pitchFamily="18" charset="0"/>
                <a:cs typeface="Times New Roman" panose="02020603050405020304" pitchFamily="18" charset="0"/>
              </a:rPr>
              <a:t>Do not return a value (or </a:t>
            </a:r>
            <a:r>
              <a:rPr lang="en-US" sz="2200" b="1" dirty="0">
                <a:solidFill>
                  <a:srgbClr val="171717"/>
                </a:solidFill>
                <a:latin typeface="Times New Roman" panose="02020603050405020304" pitchFamily="18" charset="0"/>
                <a:cs typeface="Times New Roman" panose="02020603050405020304" pitchFamily="18" charset="0"/>
              </a:rPr>
              <a:t>void</a:t>
            </a:r>
            <a:r>
              <a:rPr lang="en-US" sz="2200" dirty="0">
                <a:solidFill>
                  <a:srgbClr val="171717"/>
                </a:solidFill>
                <a:latin typeface="Times New Roman" panose="02020603050405020304" pitchFamily="18" charset="0"/>
                <a:cs typeface="Times New Roman" panose="02020603050405020304" pitchFamily="18" charset="0"/>
              </a:rPr>
              <a:t>).</a:t>
            </a:r>
          </a:p>
          <a:p>
            <a:pPr marL="274320" lvl="1" indent="0" eaLnBrk="0" fontAlgn="base" hangingPunct="0">
              <a:spcBef>
                <a:spcPct val="0"/>
              </a:spcBef>
              <a:spcAft>
                <a:spcPct val="0"/>
              </a:spcAft>
              <a:buClrTx/>
              <a:buFontTx/>
              <a:buChar char="•"/>
            </a:pPr>
            <a:r>
              <a:rPr lang="en-US" sz="2200" dirty="0">
                <a:solidFill>
                  <a:srgbClr val="171717"/>
                </a:solidFill>
                <a:latin typeface="Times New Roman" panose="02020603050405020304" pitchFamily="18" charset="0"/>
                <a:cs typeface="Times New Roman" panose="02020603050405020304" pitchFamily="18" charset="0"/>
              </a:rPr>
              <a:t>Cannot be declared as </a:t>
            </a:r>
            <a:r>
              <a:rPr lang="en-US" sz="2200" b="1" dirty="0" err="1">
                <a:solidFill>
                  <a:srgbClr val="171717"/>
                </a:solidFill>
                <a:latin typeface="Times New Roman" panose="02020603050405020304" pitchFamily="18" charset="0"/>
                <a:cs typeface="Times New Roman" panose="02020603050405020304" pitchFamily="18" charset="0"/>
              </a:rPr>
              <a:t>const</a:t>
            </a:r>
            <a:r>
              <a:rPr lang="en-US" sz="2200" dirty="0">
                <a:solidFill>
                  <a:srgbClr val="171717"/>
                </a:solidFill>
                <a:latin typeface="Times New Roman" panose="02020603050405020304" pitchFamily="18" charset="0"/>
                <a:cs typeface="Times New Roman" panose="02020603050405020304" pitchFamily="18" charset="0"/>
              </a:rPr>
              <a:t>, </a:t>
            </a:r>
            <a:r>
              <a:rPr lang="en-US" sz="2200" b="1" dirty="0">
                <a:solidFill>
                  <a:srgbClr val="171717"/>
                </a:solidFill>
                <a:latin typeface="Times New Roman" panose="02020603050405020304" pitchFamily="18" charset="0"/>
                <a:cs typeface="Times New Roman" panose="02020603050405020304" pitchFamily="18" charset="0"/>
              </a:rPr>
              <a:t>volatile</a:t>
            </a:r>
            <a:r>
              <a:rPr lang="en-US" sz="2200" dirty="0">
                <a:solidFill>
                  <a:srgbClr val="171717"/>
                </a:solidFill>
                <a:latin typeface="Times New Roman" panose="02020603050405020304" pitchFamily="18" charset="0"/>
                <a:cs typeface="Times New Roman" panose="02020603050405020304" pitchFamily="18" charset="0"/>
              </a:rPr>
              <a:t>, or </a:t>
            </a:r>
            <a:r>
              <a:rPr lang="en-US" sz="2200" b="1" dirty="0">
                <a:solidFill>
                  <a:srgbClr val="171717"/>
                </a:solidFill>
                <a:latin typeface="Times New Roman" panose="02020603050405020304" pitchFamily="18" charset="0"/>
                <a:cs typeface="Times New Roman" panose="02020603050405020304" pitchFamily="18" charset="0"/>
              </a:rPr>
              <a:t>static</a:t>
            </a:r>
            <a:r>
              <a:rPr lang="en-US" sz="2200" dirty="0">
                <a:solidFill>
                  <a:srgbClr val="171717"/>
                </a:solidFill>
                <a:latin typeface="Times New Roman" panose="02020603050405020304" pitchFamily="18" charset="0"/>
                <a:cs typeface="Times New Roman" panose="02020603050405020304" pitchFamily="18" charset="0"/>
              </a:rPr>
              <a:t>. However, they can be invoked for the destruction of objects declared as </a:t>
            </a:r>
            <a:r>
              <a:rPr lang="en-US" sz="2200" b="1" dirty="0" err="1">
                <a:solidFill>
                  <a:srgbClr val="171717"/>
                </a:solidFill>
                <a:latin typeface="Times New Roman" panose="02020603050405020304" pitchFamily="18" charset="0"/>
                <a:cs typeface="Times New Roman" panose="02020603050405020304" pitchFamily="18" charset="0"/>
              </a:rPr>
              <a:t>const</a:t>
            </a:r>
            <a:r>
              <a:rPr lang="en-US" sz="2200" dirty="0">
                <a:solidFill>
                  <a:srgbClr val="171717"/>
                </a:solidFill>
                <a:latin typeface="Times New Roman" panose="02020603050405020304" pitchFamily="18" charset="0"/>
                <a:cs typeface="Times New Roman" panose="02020603050405020304" pitchFamily="18" charset="0"/>
              </a:rPr>
              <a:t>, </a:t>
            </a:r>
            <a:r>
              <a:rPr lang="en-US" sz="2200" b="1" dirty="0">
                <a:solidFill>
                  <a:srgbClr val="171717"/>
                </a:solidFill>
                <a:latin typeface="Times New Roman" panose="02020603050405020304" pitchFamily="18" charset="0"/>
                <a:cs typeface="Times New Roman" panose="02020603050405020304" pitchFamily="18" charset="0"/>
              </a:rPr>
              <a:t>volatile</a:t>
            </a:r>
            <a:r>
              <a:rPr lang="en-US" sz="2200" dirty="0">
                <a:solidFill>
                  <a:srgbClr val="171717"/>
                </a:solidFill>
                <a:latin typeface="Times New Roman" panose="02020603050405020304" pitchFamily="18" charset="0"/>
                <a:cs typeface="Times New Roman" panose="02020603050405020304" pitchFamily="18" charset="0"/>
              </a:rPr>
              <a:t>, or </a:t>
            </a:r>
            <a:r>
              <a:rPr lang="en-US" sz="2200" b="1" dirty="0">
                <a:solidFill>
                  <a:srgbClr val="171717"/>
                </a:solidFill>
                <a:latin typeface="Times New Roman" panose="02020603050405020304" pitchFamily="18" charset="0"/>
                <a:cs typeface="Times New Roman" panose="02020603050405020304" pitchFamily="18" charset="0"/>
              </a:rPr>
              <a:t>static</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610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0709" y="774068"/>
            <a:ext cx="10242679" cy="3539430"/>
          </a:xfrm>
          <a:prstGeom prst="rect">
            <a:avLst/>
          </a:prstGeom>
        </p:spPr>
        <p:txBody>
          <a:bodyPr wrap="square">
            <a:spAutoFit/>
          </a:bodyPr>
          <a:lstStyle/>
          <a:p>
            <a:pPr algn="just" fontAlgn="base"/>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Can there be more than one destructor in a class?</a:t>
            </a:r>
            <a:b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t>No, there can only one destructor in a class with </a:t>
            </a:r>
            <a:r>
              <a:rPr lang="en-US" sz="2800" dirty="0" err="1">
                <a:solidFill>
                  <a:schemeClr val="tx1">
                    <a:lumMod val="85000"/>
                    <a:lumOff val="15000"/>
                  </a:schemeClr>
                </a:solidFill>
                <a:latin typeface="Times New Roman" panose="02020603050405020304" pitchFamily="18" charset="0"/>
                <a:cs typeface="Times New Roman" panose="02020603050405020304" pitchFamily="18" charset="0"/>
              </a:rPr>
              <a:t>classname</a:t>
            </a:r>
            <a: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t> preceded by ~, no parameters and no return type.</a:t>
            </a:r>
          </a:p>
          <a:p>
            <a:pPr algn="just" fontAlgn="base"/>
            <a:endParaRPr 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fontAlgn="base"/>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When do we need to write a user-defined destructor?</a:t>
            </a:r>
            <a:b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2800" dirty="0">
                <a:solidFill>
                  <a:schemeClr val="tx1">
                    <a:lumMod val="85000"/>
                    <a:lumOff val="15000"/>
                  </a:schemeClr>
                </a:solidFill>
                <a:latin typeface="Times New Roman" panose="02020603050405020304" pitchFamily="18" charset="0"/>
                <a:cs typeface="Times New Roman" panose="02020603050405020304" pitchFamily="18" charset="0"/>
              </a:rPr>
              <a:t>If we do not write our own destructor in class, compiler creates a default destructor for us. The default destructor works fine unless we have dynamically allocated memory or pointer in class.</a:t>
            </a:r>
          </a:p>
        </p:txBody>
      </p:sp>
    </p:spTree>
    <p:extLst>
      <p:ext uri="{BB962C8B-B14F-4D97-AF65-F5344CB8AC3E}">
        <p14:creationId xmlns:p14="http://schemas.microsoft.com/office/powerpoint/2010/main" val="256205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Advantages</a:t>
            </a:r>
            <a:endParaRPr lang="en-US" dirty="0"/>
          </a:p>
        </p:txBody>
      </p:sp>
      <p:sp>
        <p:nvSpPr>
          <p:cNvPr id="3" name="Content Placeholder 2"/>
          <p:cNvSpPr>
            <a:spLocks noGrp="1"/>
          </p:cNvSpPr>
          <p:nvPr>
            <p:ph idx="1"/>
          </p:nvPr>
        </p:nvSpPr>
        <p:spPr>
          <a:xfrm>
            <a:off x="1066800" y="2103120"/>
            <a:ext cx="5992368" cy="3931920"/>
          </a:xfrm>
        </p:spPr>
        <p:txBody>
          <a:bodyPr>
            <a:normAutofit lnSpcReduction="10000"/>
          </a:bodyPr>
          <a:lstStyle/>
          <a:p>
            <a:pPr algn="just"/>
            <a:r>
              <a:rPr lang="en-US" dirty="0">
                <a:latin typeface="Times New Roman" pitchFamily="18" charset="0"/>
                <a:cs typeface="Times New Roman" pitchFamily="18" charset="0"/>
              </a:rPr>
              <a:t>The main purpose of the class constructor in C++ programming is to construct an object of the class. In other word, it is used to initialize all class data members.</a:t>
            </a:r>
          </a:p>
          <a:p>
            <a:pPr algn="just"/>
            <a:r>
              <a:rPr lang="en-US" dirty="0">
                <a:latin typeface="Times New Roman" pitchFamily="18" charset="0"/>
                <a:cs typeface="Times New Roman" pitchFamily="18" charset="0"/>
              </a:rPr>
              <a:t>For example, in below class, constructor Car () is initializing data members with default values. And, when we create the object of a class, this constructor will always be called.</a:t>
            </a:r>
          </a:p>
        </p:txBody>
      </p:sp>
    </p:spTree>
    <p:extLst>
      <p:ext uri="{BB962C8B-B14F-4D97-AF65-F5344CB8AC3E}">
        <p14:creationId xmlns:p14="http://schemas.microsoft.com/office/powerpoint/2010/main" val="362597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873117" y="1360487"/>
            <a:ext cx="6318883" cy="5355772"/>
          </a:xfrm>
          <a:prstGeom prst="rect">
            <a:avLst/>
          </a:prstGeom>
        </p:spPr>
      </p:pic>
    </p:spTree>
    <p:extLst>
      <p:ext uri="{BB962C8B-B14F-4D97-AF65-F5344CB8AC3E}">
        <p14:creationId xmlns:p14="http://schemas.microsoft.com/office/powerpoint/2010/main" val="1588998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p>
        </p:txBody>
      </p:sp>
      <p:sp>
        <p:nvSpPr>
          <p:cNvPr id="3" name="Content Placeholder 2"/>
          <p:cNvSpPr>
            <a:spLocks noGrp="1"/>
          </p:cNvSpPr>
          <p:nvPr>
            <p:ph idx="1"/>
          </p:nvPr>
        </p:nvSpPr>
        <p:spPr/>
        <p:txBody>
          <a:bodyPr/>
          <a:lstStyle/>
          <a:p>
            <a:r>
              <a:rPr lang="en-US" dirty="0"/>
              <a:t>Suppose you have a </a:t>
            </a:r>
            <a:r>
              <a:rPr lang="en-US" dirty="0" err="1"/>
              <a:t>Piggie</a:t>
            </a:r>
            <a:r>
              <a:rPr lang="en-US" dirty="0"/>
              <a:t> Bank with an initial amount of $50 and you have to add some more amount to it. Create a class '</a:t>
            </a:r>
            <a:r>
              <a:rPr lang="en-US" dirty="0" err="1"/>
              <a:t>AddAmount</a:t>
            </a:r>
            <a:r>
              <a:rPr lang="en-US" dirty="0"/>
              <a:t>' with a data member named 'amount' with an initial value of $50. Now make two constructors of this class as follows:</a:t>
            </a:r>
            <a:br>
              <a:rPr lang="en-US" dirty="0"/>
            </a:br>
            <a:r>
              <a:rPr lang="en-US" dirty="0"/>
              <a:t>1 - without any parameter - no amount will be added to the </a:t>
            </a:r>
            <a:r>
              <a:rPr lang="en-US" dirty="0" err="1"/>
              <a:t>Piggie</a:t>
            </a:r>
            <a:r>
              <a:rPr lang="en-US" dirty="0"/>
              <a:t> Bank</a:t>
            </a:r>
            <a:br>
              <a:rPr lang="en-US" dirty="0"/>
            </a:br>
            <a:r>
              <a:rPr lang="en-US" dirty="0"/>
              <a:t>2 - having a parameter which is the amount that will be added to the </a:t>
            </a:r>
            <a:r>
              <a:rPr lang="en-US" dirty="0" err="1"/>
              <a:t>Piggie</a:t>
            </a:r>
            <a:r>
              <a:rPr lang="en-US" dirty="0"/>
              <a:t> Bank</a:t>
            </a:r>
            <a:br>
              <a:rPr lang="en-US" dirty="0"/>
            </a:br>
            <a:r>
              <a:rPr lang="en-US" dirty="0"/>
              <a:t>Create an object of the '</a:t>
            </a:r>
            <a:r>
              <a:rPr lang="en-US" dirty="0" err="1"/>
              <a:t>AddAmount</a:t>
            </a:r>
            <a:r>
              <a:rPr lang="en-US" dirty="0"/>
              <a:t>' class and display the final amount in the </a:t>
            </a:r>
            <a:r>
              <a:rPr lang="en-US" dirty="0" err="1"/>
              <a:t>Piggie</a:t>
            </a:r>
            <a:r>
              <a:rPr lang="en-US" dirty="0"/>
              <a:t> Bank.</a:t>
            </a:r>
          </a:p>
        </p:txBody>
      </p:sp>
    </p:spTree>
    <p:extLst>
      <p:ext uri="{BB962C8B-B14F-4D97-AF65-F5344CB8AC3E}">
        <p14:creationId xmlns:p14="http://schemas.microsoft.com/office/powerpoint/2010/main" val="206236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8600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C645-6B82-2EBC-255F-5045E21CA5A0}"/>
              </a:ext>
            </a:extLst>
          </p:cNvPr>
          <p:cNvSpPr>
            <a:spLocks noGrp="1"/>
          </p:cNvSpPr>
          <p:nvPr>
            <p:ph type="title"/>
          </p:nvPr>
        </p:nvSpPr>
        <p:spPr/>
        <p:txBody>
          <a:bodyPr>
            <a:normAutofit fontScale="90000"/>
          </a:bodyPr>
          <a:lstStyle/>
          <a:p>
            <a:r>
              <a:rPr lang="en-US" dirty="0"/>
              <a:t>Example</a:t>
            </a:r>
          </a:p>
        </p:txBody>
      </p:sp>
      <p:sp>
        <p:nvSpPr>
          <p:cNvPr id="3" name="Text Placeholder 2">
            <a:extLst>
              <a:ext uri="{FF2B5EF4-FFF2-40B4-BE49-F238E27FC236}">
                <a16:creationId xmlns:a16="http://schemas.microsoft.com/office/drawing/2014/main" id="{42C14825-8FBF-ADF1-89CB-315D32F3FAD8}"/>
              </a:ext>
            </a:extLst>
          </p:cNvPr>
          <p:cNvSpPr>
            <a:spLocks noGrp="1"/>
          </p:cNvSpPr>
          <p:nvPr>
            <p:ph type="body" idx="1"/>
          </p:nvPr>
        </p:nvSpPr>
        <p:spPr/>
        <p:txBody>
          <a:bodyPr>
            <a:normAutofit fontScale="70000" lnSpcReduction="20000"/>
          </a:bodyPr>
          <a:lstStyle/>
          <a:p>
            <a:pPr marL="107950" indent="0">
              <a:buNone/>
            </a:pPr>
            <a:r>
              <a:rPr lang="en-US" dirty="0"/>
              <a:t>#include &lt;iostream&gt;</a:t>
            </a:r>
          </a:p>
          <a:p>
            <a:pPr marL="107950" indent="0">
              <a:buNone/>
            </a:pPr>
            <a:r>
              <a:rPr lang="en-US" dirty="0"/>
              <a:t> </a:t>
            </a:r>
          </a:p>
          <a:p>
            <a:pPr marL="107950" indent="0">
              <a:buNone/>
            </a:pPr>
            <a:r>
              <a:rPr lang="en-US" dirty="0"/>
              <a:t>using namespace std;</a:t>
            </a:r>
          </a:p>
          <a:p>
            <a:pPr marL="107950" indent="0">
              <a:buNone/>
            </a:pPr>
            <a:r>
              <a:rPr lang="en-US" dirty="0"/>
              <a:t> </a:t>
            </a:r>
          </a:p>
          <a:p>
            <a:pPr marL="107950" indent="0">
              <a:buNone/>
            </a:pPr>
            <a:r>
              <a:rPr lang="en-US" dirty="0"/>
              <a:t>class Line {</a:t>
            </a:r>
          </a:p>
          <a:p>
            <a:pPr marL="107950" indent="0">
              <a:buNone/>
            </a:pPr>
            <a:r>
              <a:rPr lang="en-US" dirty="0"/>
              <a:t>public:</a:t>
            </a:r>
          </a:p>
          <a:p>
            <a:pPr marL="107950" indent="0">
              <a:buNone/>
            </a:pPr>
            <a:r>
              <a:rPr lang="en-US" dirty="0"/>
              <a:t>      void </a:t>
            </a:r>
            <a:r>
              <a:rPr lang="en-US" dirty="0" err="1"/>
              <a:t>setLength</a:t>
            </a:r>
            <a:r>
              <a:rPr lang="en-US" dirty="0"/>
              <a:t>( double </a:t>
            </a:r>
            <a:r>
              <a:rPr lang="en-US" dirty="0" err="1"/>
              <a:t>len</a:t>
            </a:r>
            <a:r>
              <a:rPr lang="en-US" dirty="0"/>
              <a:t> );</a:t>
            </a:r>
          </a:p>
          <a:p>
            <a:pPr marL="107950" indent="0">
              <a:buNone/>
            </a:pPr>
            <a:r>
              <a:rPr lang="en-US" dirty="0"/>
              <a:t>      double </a:t>
            </a:r>
            <a:r>
              <a:rPr lang="en-US" dirty="0" err="1"/>
              <a:t>getLength</a:t>
            </a:r>
            <a:r>
              <a:rPr lang="en-US" dirty="0"/>
              <a:t>(  );</a:t>
            </a:r>
          </a:p>
          <a:p>
            <a:pPr marL="107950" indent="0">
              <a:buNone/>
            </a:pPr>
            <a:r>
              <a:rPr lang="en-US" dirty="0"/>
              <a:t>Line(){</a:t>
            </a:r>
          </a:p>
          <a:p>
            <a:pPr marL="107950" indent="0">
              <a:buNone/>
            </a:pPr>
            <a:r>
              <a:rPr lang="en-US" dirty="0"/>
              <a:t>     </a:t>
            </a:r>
            <a:r>
              <a:rPr lang="en-US" dirty="0" err="1"/>
              <a:t>cout</a:t>
            </a:r>
            <a:r>
              <a:rPr lang="en-US" dirty="0"/>
              <a:t>&lt;&lt; "Constructor Calling";</a:t>
            </a:r>
          </a:p>
          <a:p>
            <a:pPr marL="107950" indent="0">
              <a:buNone/>
            </a:pPr>
            <a:r>
              <a:rPr lang="en-US" dirty="0"/>
              <a:t>    }  // This is the constructor</a:t>
            </a:r>
          </a:p>
          <a:p>
            <a:pPr marL="107950" indent="0">
              <a:buNone/>
            </a:pPr>
            <a:r>
              <a:rPr lang="en-US" dirty="0"/>
              <a:t>   private:</a:t>
            </a:r>
          </a:p>
          <a:p>
            <a:pPr marL="107950" indent="0">
              <a:buNone/>
            </a:pPr>
            <a:r>
              <a:rPr lang="en-US" dirty="0"/>
              <a:t>    double length;</a:t>
            </a:r>
          </a:p>
          <a:p>
            <a:pPr marL="107950" indent="0">
              <a:buNone/>
            </a:pPr>
            <a:r>
              <a:rPr lang="en-US" dirty="0"/>
              <a:t>};</a:t>
            </a:r>
          </a:p>
          <a:p>
            <a:pPr marL="107950" indent="0">
              <a:buNone/>
            </a:pPr>
            <a:endParaRPr lang="en-US" dirty="0"/>
          </a:p>
          <a:p>
            <a:pPr marL="107950" indent="0">
              <a:buNone/>
            </a:pPr>
            <a:r>
              <a:rPr lang="en-US" dirty="0"/>
              <a:t>void Line::</a:t>
            </a:r>
            <a:r>
              <a:rPr lang="en-US" dirty="0" err="1"/>
              <a:t>setLength</a:t>
            </a:r>
            <a:r>
              <a:rPr lang="en-US" dirty="0"/>
              <a:t>( double </a:t>
            </a:r>
            <a:r>
              <a:rPr lang="en-US" dirty="0" err="1"/>
              <a:t>len</a:t>
            </a:r>
            <a:r>
              <a:rPr lang="en-US" dirty="0"/>
              <a:t> ) {</a:t>
            </a:r>
          </a:p>
          <a:p>
            <a:pPr marL="107950" indent="0">
              <a:buNone/>
            </a:pPr>
            <a:r>
              <a:rPr lang="en-US" dirty="0"/>
              <a:t>   length = </a:t>
            </a:r>
            <a:r>
              <a:rPr lang="en-US" dirty="0" err="1"/>
              <a:t>len</a:t>
            </a:r>
            <a:r>
              <a:rPr lang="en-US" dirty="0"/>
              <a:t>;</a:t>
            </a:r>
          </a:p>
          <a:p>
            <a:pPr marL="107950" indent="0">
              <a:buNone/>
            </a:pPr>
            <a:r>
              <a:rPr lang="en-US" dirty="0"/>
              <a:t>}</a:t>
            </a:r>
          </a:p>
          <a:p>
            <a:pPr marL="107950" indent="0">
              <a:buNone/>
            </a:pPr>
            <a:r>
              <a:rPr lang="en-US" dirty="0"/>
              <a:t>double Line::</a:t>
            </a:r>
            <a:r>
              <a:rPr lang="en-US" dirty="0" err="1"/>
              <a:t>getLength</a:t>
            </a:r>
            <a:r>
              <a:rPr lang="en-US" dirty="0"/>
              <a:t>( void ) {</a:t>
            </a:r>
          </a:p>
          <a:p>
            <a:pPr marL="107950" indent="0">
              <a:buNone/>
            </a:pPr>
            <a:r>
              <a:rPr lang="en-US" dirty="0"/>
              <a:t>   return length;</a:t>
            </a:r>
          </a:p>
          <a:p>
            <a:pPr marL="107950" indent="0">
              <a:buNone/>
            </a:pPr>
            <a:r>
              <a:rPr lang="en-US" dirty="0"/>
              <a:t>}</a:t>
            </a:r>
          </a:p>
          <a:p>
            <a:pPr marL="107950" indent="0">
              <a:buNone/>
            </a:pPr>
            <a:endParaRPr lang="en-US" dirty="0"/>
          </a:p>
        </p:txBody>
      </p:sp>
      <p:sp>
        <p:nvSpPr>
          <p:cNvPr id="4" name="Text Placeholder 3">
            <a:extLst>
              <a:ext uri="{FF2B5EF4-FFF2-40B4-BE49-F238E27FC236}">
                <a16:creationId xmlns:a16="http://schemas.microsoft.com/office/drawing/2014/main" id="{8F34BE53-FEDF-83F3-6F10-1848ADB249C2}"/>
              </a:ext>
            </a:extLst>
          </p:cNvPr>
          <p:cNvSpPr>
            <a:spLocks noGrp="1"/>
          </p:cNvSpPr>
          <p:nvPr>
            <p:ph type="body" idx="2"/>
          </p:nvPr>
        </p:nvSpPr>
        <p:spPr/>
        <p:txBody>
          <a:bodyPr>
            <a:normAutofit lnSpcReduction="10000"/>
          </a:bodyPr>
          <a:lstStyle/>
          <a:p>
            <a:pPr marL="107950" indent="0">
              <a:buNone/>
            </a:pPr>
            <a:r>
              <a:rPr lang="en-US" dirty="0"/>
              <a:t>int main() {</a:t>
            </a:r>
          </a:p>
          <a:p>
            <a:pPr marL="107950" indent="0">
              <a:buNone/>
            </a:pPr>
            <a:r>
              <a:rPr lang="en-US" dirty="0"/>
              <a:t>   Line </a:t>
            </a:r>
            <a:r>
              <a:rPr lang="en-US" dirty="0" err="1"/>
              <a:t>line</a:t>
            </a:r>
            <a:r>
              <a:rPr lang="en-US" dirty="0"/>
              <a:t>;</a:t>
            </a:r>
          </a:p>
          <a:p>
            <a:pPr marL="107950" indent="0">
              <a:buNone/>
            </a:pPr>
            <a:r>
              <a:rPr lang="en-US" dirty="0"/>
              <a:t>   // set line length</a:t>
            </a:r>
          </a:p>
          <a:p>
            <a:pPr marL="107950" indent="0">
              <a:buNone/>
            </a:pPr>
            <a:r>
              <a:rPr lang="en-US" dirty="0"/>
              <a:t>   </a:t>
            </a:r>
            <a:r>
              <a:rPr lang="en-US" dirty="0" err="1"/>
              <a:t>line.setLength</a:t>
            </a:r>
            <a:r>
              <a:rPr lang="en-US" dirty="0"/>
              <a:t>(6.0); </a:t>
            </a:r>
          </a:p>
          <a:p>
            <a:pPr marL="107950" indent="0">
              <a:buNone/>
            </a:pPr>
            <a:r>
              <a:rPr lang="en-US" dirty="0"/>
              <a:t>   </a:t>
            </a:r>
            <a:r>
              <a:rPr lang="en-US" dirty="0" err="1"/>
              <a:t>cout</a:t>
            </a:r>
            <a:r>
              <a:rPr lang="en-US" dirty="0"/>
              <a:t> &lt;&lt; "Length of line : " &lt;&lt; </a:t>
            </a:r>
            <a:r>
              <a:rPr lang="en-US" dirty="0" err="1"/>
              <a:t>line.getLength</a:t>
            </a:r>
            <a:r>
              <a:rPr lang="en-US" dirty="0"/>
              <a:t>() &lt;&lt;</a:t>
            </a:r>
            <a:r>
              <a:rPr lang="en-US" dirty="0" err="1"/>
              <a:t>endl</a:t>
            </a:r>
            <a:r>
              <a:rPr lang="en-US" dirty="0"/>
              <a:t>;</a:t>
            </a:r>
          </a:p>
          <a:p>
            <a:pPr marL="107950" indent="0">
              <a:buNone/>
            </a:pPr>
            <a:r>
              <a:rPr lang="en-US" dirty="0"/>
              <a:t>   Line line2;</a:t>
            </a:r>
          </a:p>
          <a:p>
            <a:pPr marL="107950" indent="0">
              <a:buNone/>
            </a:pPr>
            <a:r>
              <a:rPr lang="en-US" dirty="0"/>
              <a:t>   // set line length</a:t>
            </a:r>
          </a:p>
          <a:p>
            <a:pPr marL="107950" indent="0">
              <a:buNone/>
            </a:pPr>
            <a:r>
              <a:rPr lang="en-US" dirty="0"/>
              <a:t>   line2.setLength(7.0); </a:t>
            </a:r>
          </a:p>
          <a:p>
            <a:pPr marL="107950" indent="0">
              <a:buNone/>
            </a:pPr>
            <a:r>
              <a:rPr lang="en-US" dirty="0"/>
              <a:t>   </a:t>
            </a:r>
            <a:r>
              <a:rPr lang="en-US" dirty="0" err="1"/>
              <a:t>cout</a:t>
            </a:r>
            <a:r>
              <a:rPr lang="en-US" dirty="0"/>
              <a:t> &lt;&lt; "Length of line : " &lt;&lt; </a:t>
            </a:r>
            <a:r>
              <a:rPr lang="en-US" dirty="0" err="1"/>
              <a:t>line.getLength</a:t>
            </a:r>
            <a:r>
              <a:rPr lang="en-US" dirty="0"/>
              <a:t>() &lt;&lt;</a:t>
            </a:r>
            <a:r>
              <a:rPr lang="en-US" dirty="0" err="1"/>
              <a:t>endl</a:t>
            </a:r>
            <a:r>
              <a:rPr lang="en-US" dirty="0"/>
              <a:t>;</a:t>
            </a:r>
          </a:p>
          <a:p>
            <a:pPr marL="107950" indent="0">
              <a:buNone/>
            </a:pPr>
            <a:r>
              <a:rPr lang="en-US" dirty="0"/>
              <a:t> </a:t>
            </a:r>
          </a:p>
          <a:p>
            <a:pPr marL="107950" indent="0">
              <a:buNone/>
            </a:pPr>
            <a:r>
              <a:rPr lang="en-US" dirty="0"/>
              <a:t>   return 0;</a:t>
            </a:r>
          </a:p>
          <a:p>
            <a:pPr marL="107950" indent="0">
              <a:buNone/>
            </a:pPr>
            <a:r>
              <a:rPr lang="en-US" dirty="0"/>
              <a:t>}</a:t>
            </a:r>
          </a:p>
          <a:p>
            <a:pPr marL="107950" indent="0">
              <a:buNone/>
            </a:pPr>
            <a:endParaRPr lang="en-US" dirty="0"/>
          </a:p>
        </p:txBody>
      </p:sp>
    </p:spTree>
    <p:extLst>
      <p:ext uri="{BB962C8B-B14F-4D97-AF65-F5344CB8AC3E}">
        <p14:creationId xmlns:p14="http://schemas.microsoft.com/office/powerpoint/2010/main" val="289981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6881-EA3B-1B39-F53B-8A7606EC0A47}"/>
              </a:ext>
            </a:extLst>
          </p:cNvPr>
          <p:cNvSpPr>
            <a:spLocks noGrp="1"/>
          </p:cNvSpPr>
          <p:nvPr>
            <p:ph type="title"/>
          </p:nvPr>
        </p:nvSpPr>
        <p:spPr/>
        <p:txBody>
          <a:bodyPr>
            <a:normAutofit fontScale="90000"/>
          </a:bodyPr>
          <a:lstStyle/>
          <a:p>
            <a:r>
              <a:rPr lang="en-US" dirty="0"/>
              <a:t>Example 2</a:t>
            </a:r>
          </a:p>
        </p:txBody>
      </p:sp>
      <p:sp>
        <p:nvSpPr>
          <p:cNvPr id="3" name="Text Placeholder 2">
            <a:extLst>
              <a:ext uri="{FF2B5EF4-FFF2-40B4-BE49-F238E27FC236}">
                <a16:creationId xmlns:a16="http://schemas.microsoft.com/office/drawing/2014/main" id="{37751544-C251-3F0E-3C12-873DEE5D791D}"/>
              </a:ext>
            </a:extLst>
          </p:cNvPr>
          <p:cNvSpPr>
            <a:spLocks noGrp="1"/>
          </p:cNvSpPr>
          <p:nvPr>
            <p:ph type="body" idx="1"/>
          </p:nvPr>
        </p:nvSpPr>
        <p:spPr/>
        <p:txBody>
          <a:bodyPr>
            <a:normAutofit fontScale="85000" lnSpcReduction="20000"/>
          </a:bodyPr>
          <a:lstStyle/>
          <a:p>
            <a:pPr marL="107950" indent="0">
              <a:buNone/>
            </a:pPr>
            <a:r>
              <a:rPr lang="en-US" dirty="0"/>
              <a:t>#include &lt;iostream&gt;</a:t>
            </a:r>
          </a:p>
          <a:p>
            <a:pPr marL="107950" indent="0">
              <a:buNone/>
            </a:pPr>
            <a:r>
              <a:rPr lang="en-US" dirty="0"/>
              <a:t> </a:t>
            </a:r>
          </a:p>
          <a:p>
            <a:pPr marL="107950" indent="0">
              <a:buNone/>
            </a:pPr>
            <a:r>
              <a:rPr lang="en-US" dirty="0"/>
              <a:t>using namespace std;</a:t>
            </a:r>
          </a:p>
          <a:p>
            <a:pPr marL="107950" indent="0">
              <a:buNone/>
            </a:pPr>
            <a:r>
              <a:rPr lang="en-US" dirty="0"/>
              <a:t> </a:t>
            </a:r>
          </a:p>
          <a:p>
            <a:pPr marL="107950" indent="0">
              <a:buNone/>
            </a:pPr>
            <a:r>
              <a:rPr lang="en-US" dirty="0"/>
              <a:t>class Line {</a:t>
            </a:r>
          </a:p>
          <a:p>
            <a:pPr marL="107950" indent="0">
              <a:buNone/>
            </a:pPr>
            <a:endParaRPr lang="en-US" dirty="0"/>
          </a:p>
          <a:p>
            <a:pPr marL="107950" indent="0">
              <a:buNone/>
            </a:pPr>
            <a:r>
              <a:rPr lang="en-US" dirty="0"/>
              <a:t>private:</a:t>
            </a:r>
          </a:p>
          <a:p>
            <a:pPr marL="107950" indent="0">
              <a:buNone/>
            </a:pPr>
            <a:r>
              <a:rPr lang="en-US" dirty="0"/>
              <a:t>double length;  </a:t>
            </a:r>
          </a:p>
          <a:p>
            <a:pPr marL="107950" indent="0">
              <a:buNone/>
            </a:pPr>
            <a:endParaRPr lang="en-US" dirty="0"/>
          </a:p>
          <a:p>
            <a:pPr marL="107950" indent="0">
              <a:buNone/>
            </a:pPr>
            <a:r>
              <a:rPr lang="en-US" dirty="0"/>
              <a:t>public:</a:t>
            </a:r>
          </a:p>
          <a:p>
            <a:pPr marL="107950" indent="0">
              <a:buNone/>
            </a:pPr>
            <a:r>
              <a:rPr lang="en-US" dirty="0"/>
              <a:t>Line(){</a:t>
            </a:r>
          </a:p>
          <a:p>
            <a:pPr marL="107950" indent="0">
              <a:buNone/>
            </a:pPr>
            <a:r>
              <a:rPr lang="en-US" dirty="0"/>
              <a:t>	length=6;</a:t>
            </a:r>
          </a:p>
          <a:p>
            <a:pPr marL="107950" indent="0">
              <a:buNone/>
            </a:pPr>
            <a:r>
              <a:rPr lang="en-US" dirty="0"/>
              <a:t>     </a:t>
            </a:r>
            <a:r>
              <a:rPr lang="en-US" dirty="0" err="1"/>
              <a:t>cout</a:t>
            </a:r>
            <a:r>
              <a:rPr lang="en-US" dirty="0"/>
              <a:t>&lt;&lt; "Constructor Calling";</a:t>
            </a:r>
          </a:p>
          <a:p>
            <a:pPr marL="107950" indent="0">
              <a:buNone/>
            </a:pPr>
            <a:r>
              <a:rPr lang="en-US" dirty="0"/>
              <a:t>    }  // This is the constructor</a:t>
            </a:r>
          </a:p>
          <a:p>
            <a:pPr marL="107950" indent="0">
              <a:buNone/>
            </a:pPr>
            <a:r>
              <a:rPr lang="en-US" dirty="0"/>
              <a:t>   double </a:t>
            </a:r>
            <a:r>
              <a:rPr lang="en-US" dirty="0" err="1"/>
              <a:t>getLength</a:t>
            </a:r>
            <a:r>
              <a:rPr lang="en-US" dirty="0"/>
              <a:t>(){</a:t>
            </a:r>
          </a:p>
          <a:p>
            <a:pPr marL="107950" indent="0">
              <a:buNone/>
            </a:pPr>
            <a:r>
              <a:rPr lang="en-US" dirty="0"/>
              <a:t>   	return length;</a:t>
            </a:r>
          </a:p>
          <a:p>
            <a:pPr marL="107950" indent="0">
              <a:buNone/>
            </a:pPr>
            <a:r>
              <a:rPr lang="en-US" dirty="0"/>
              <a:t>   }</a:t>
            </a:r>
          </a:p>
          <a:p>
            <a:pPr marL="107950" indent="0">
              <a:buNone/>
            </a:pPr>
            <a:r>
              <a:rPr lang="en-US" dirty="0"/>
              <a:t>};</a:t>
            </a:r>
          </a:p>
          <a:p>
            <a:pPr marL="107950" indent="0">
              <a:buNone/>
            </a:pPr>
            <a:endParaRPr lang="en-US" dirty="0"/>
          </a:p>
          <a:p>
            <a:pPr marL="107950" indent="0">
              <a:buNone/>
            </a:pPr>
            <a:endParaRPr lang="en-US" dirty="0"/>
          </a:p>
        </p:txBody>
      </p:sp>
      <p:sp>
        <p:nvSpPr>
          <p:cNvPr id="4" name="Text Placeholder 3">
            <a:extLst>
              <a:ext uri="{FF2B5EF4-FFF2-40B4-BE49-F238E27FC236}">
                <a16:creationId xmlns:a16="http://schemas.microsoft.com/office/drawing/2014/main" id="{DCB4FE84-9CF0-9E04-8E2D-4652AFD06BC2}"/>
              </a:ext>
            </a:extLst>
          </p:cNvPr>
          <p:cNvSpPr>
            <a:spLocks noGrp="1"/>
          </p:cNvSpPr>
          <p:nvPr>
            <p:ph type="body" idx="2"/>
          </p:nvPr>
        </p:nvSpPr>
        <p:spPr/>
        <p:txBody>
          <a:bodyPr/>
          <a:lstStyle/>
          <a:p>
            <a:pPr marL="107950" indent="0">
              <a:buNone/>
            </a:pPr>
            <a:r>
              <a:rPr lang="en-US" dirty="0"/>
              <a:t>int main() {</a:t>
            </a:r>
          </a:p>
          <a:p>
            <a:pPr marL="107950" indent="0">
              <a:buNone/>
            </a:pPr>
            <a:r>
              <a:rPr lang="en-US" dirty="0"/>
              <a:t>   Line </a:t>
            </a:r>
            <a:r>
              <a:rPr lang="en-US" dirty="0" err="1"/>
              <a:t>line</a:t>
            </a:r>
            <a:r>
              <a:rPr lang="en-US" dirty="0"/>
              <a:t>;</a:t>
            </a:r>
          </a:p>
          <a:p>
            <a:pPr marL="107950" indent="0">
              <a:buNone/>
            </a:pPr>
            <a:r>
              <a:rPr lang="en-US" dirty="0"/>
              <a:t>   </a:t>
            </a:r>
            <a:r>
              <a:rPr lang="en-US" dirty="0" err="1"/>
              <a:t>cout</a:t>
            </a:r>
            <a:r>
              <a:rPr lang="en-US" dirty="0"/>
              <a:t> &lt;&lt; "Length of line : " &lt;&lt; </a:t>
            </a:r>
            <a:r>
              <a:rPr lang="en-US" dirty="0" err="1"/>
              <a:t>line.getLength</a:t>
            </a:r>
            <a:r>
              <a:rPr lang="en-US" dirty="0"/>
              <a:t>() &lt;&lt;</a:t>
            </a:r>
            <a:r>
              <a:rPr lang="en-US" dirty="0" err="1"/>
              <a:t>endl</a:t>
            </a:r>
            <a:r>
              <a:rPr lang="en-US" dirty="0"/>
              <a:t>;</a:t>
            </a:r>
          </a:p>
          <a:p>
            <a:pPr marL="107950" indent="0">
              <a:buNone/>
            </a:pPr>
            <a:r>
              <a:rPr lang="en-US" dirty="0"/>
              <a:t>   Line line2;</a:t>
            </a:r>
          </a:p>
          <a:p>
            <a:pPr marL="107950" indent="0">
              <a:buNone/>
            </a:pPr>
            <a:r>
              <a:rPr lang="en-US" dirty="0"/>
              <a:t>   </a:t>
            </a:r>
            <a:r>
              <a:rPr lang="en-US" dirty="0" err="1"/>
              <a:t>cout</a:t>
            </a:r>
            <a:r>
              <a:rPr lang="en-US" dirty="0"/>
              <a:t> &lt;&lt; "Length of line : " &lt;&lt; </a:t>
            </a:r>
            <a:r>
              <a:rPr lang="en-US" dirty="0" err="1"/>
              <a:t>line.getLength</a:t>
            </a:r>
            <a:r>
              <a:rPr lang="en-US" dirty="0"/>
              <a:t>() &lt;&lt;</a:t>
            </a:r>
            <a:r>
              <a:rPr lang="en-US" dirty="0" err="1"/>
              <a:t>endl</a:t>
            </a:r>
            <a:r>
              <a:rPr lang="en-US" dirty="0"/>
              <a:t>;</a:t>
            </a:r>
          </a:p>
          <a:p>
            <a:pPr marL="107950" indent="0">
              <a:buNone/>
            </a:pPr>
            <a:r>
              <a:rPr lang="en-US" dirty="0"/>
              <a:t> </a:t>
            </a:r>
          </a:p>
          <a:p>
            <a:pPr marL="107950" indent="0">
              <a:buNone/>
            </a:pPr>
            <a:r>
              <a:rPr lang="en-US" dirty="0"/>
              <a:t>   return 0;</a:t>
            </a:r>
          </a:p>
          <a:p>
            <a:pPr marL="107950" indent="0">
              <a:buNone/>
            </a:pPr>
            <a:r>
              <a:rPr lang="en-US" dirty="0"/>
              <a:t>}</a:t>
            </a:r>
          </a:p>
          <a:p>
            <a:pPr marL="107950" indent="0">
              <a:buNone/>
            </a:pPr>
            <a:endParaRPr lang="en-US" dirty="0"/>
          </a:p>
        </p:txBody>
      </p:sp>
    </p:spTree>
    <p:extLst>
      <p:ext uri="{BB962C8B-B14F-4D97-AF65-F5344CB8AC3E}">
        <p14:creationId xmlns:p14="http://schemas.microsoft.com/office/powerpoint/2010/main" val="34763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Excercise</a:t>
            </a:r>
            <a:endParaRPr lang="en-US" dirty="0"/>
          </a:p>
        </p:txBody>
      </p:sp>
      <p:sp>
        <p:nvSpPr>
          <p:cNvPr id="3" name="Content Placeholder 2"/>
          <p:cNvSpPr>
            <a:spLocks noGrp="1"/>
          </p:cNvSpPr>
          <p:nvPr>
            <p:ph idx="1"/>
          </p:nvPr>
        </p:nvSpPr>
        <p:spPr/>
        <p:txBody>
          <a:bodyPr/>
          <a:lstStyle/>
          <a:p>
            <a:r>
              <a:rPr lang="en-US" dirty="0"/>
              <a:t>Write a program and input two integers in main and pass them to default constructor of the class. Show the result of the </a:t>
            </a:r>
            <a:r>
              <a:rPr lang="en-US" dirty="0" err="1"/>
              <a:t>additon</a:t>
            </a:r>
            <a:r>
              <a:rPr lang="en-US" dirty="0"/>
              <a:t> of two numbers.</a:t>
            </a:r>
          </a:p>
        </p:txBody>
      </p:sp>
    </p:spTree>
    <p:extLst>
      <p:ext uri="{BB962C8B-B14F-4D97-AF65-F5344CB8AC3E}">
        <p14:creationId xmlns:p14="http://schemas.microsoft.com/office/powerpoint/2010/main" val="3549600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635C6-C947-4278-8DDE-A1B1433A8A21}"/>
              </a:ext>
            </a:extLst>
          </p:cNvPr>
          <p:cNvSpPr>
            <a:spLocks noGrp="1"/>
          </p:cNvSpPr>
          <p:nvPr>
            <p:ph type="title"/>
          </p:nvPr>
        </p:nvSpPr>
        <p:spPr/>
        <p:txBody>
          <a:bodyPr>
            <a:normAutofit fontScale="90000"/>
          </a:bodyPr>
          <a:lstStyle/>
          <a:p>
            <a:r>
              <a:rPr lang="en-GB" dirty="0"/>
              <a:t>What is “</a:t>
            </a:r>
            <a:r>
              <a:rPr lang="en-GB" b="1" dirty="0"/>
              <a:t>this</a:t>
            </a:r>
            <a:r>
              <a:rPr lang="en-GB" dirty="0"/>
              <a:t>” keyword?</a:t>
            </a:r>
          </a:p>
        </p:txBody>
      </p:sp>
      <p:sp>
        <p:nvSpPr>
          <p:cNvPr id="3" name="Content Placeholder 2">
            <a:extLst>
              <a:ext uri="{FF2B5EF4-FFF2-40B4-BE49-F238E27FC236}">
                <a16:creationId xmlns:a16="http://schemas.microsoft.com/office/drawing/2014/main" id="{D25C0611-E158-4450-975E-ABB376D23392}"/>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The current instance of the class is referred to by </a:t>
            </a:r>
            <a:r>
              <a:rPr lang="en-US" sz="2000" b="1" dirty="0">
                <a:latin typeface="Times New Roman" panose="02020603050405020304" pitchFamily="18" charset="0"/>
                <a:cs typeface="Times New Roman" panose="02020603050405020304" pitchFamily="18" charset="0"/>
              </a:rPr>
              <a:t>this</a:t>
            </a:r>
            <a:r>
              <a:rPr lang="en-US" sz="2000" dirty="0">
                <a:latin typeface="Times New Roman" panose="02020603050405020304" pitchFamily="18" charset="0"/>
                <a:cs typeface="Times New Roman" panose="02020603050405020304" pitchFamily="18" charset="0"/>
              </a:rPr>
              <a:t> keyword in C++ programming hence; this is known as this</a:t>
            </a:r>
            <a:r>
              <a:rPr lang="en-US" sz="2000" b="1" dirty="0">
                <a:latin typeface="Times New Roman" panose="02020603050405020304" pitchFamily="18" charset="0"/>
                <a:cs typeface="Times New Roman" panose="02020603050405020304" pitchFamily="18" charset="0"/>
              </a:rPr>
              <a:t> Pointer in C++</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This pointer holds the address of current object, in simple words you can say that this </a:t>
            </a:r>
            <a:r>
              <a:rPr lang="en-US" sz="2000" b="1" dirty="0">
                <a:latin typeface="Times New Roman" panose="02020603050405020304" pitchFamily="18" charset="0"/>
                <a:cs typeface="Times New Roman" panose="02020603050405020304" pitchFamily="18" charset="0"/>
              </a:rPr>
              <a:t>pointer</a:t>
            </a:r>
            <a:r>
              <a:rPr lang="en-US" sz="2000" dirty="0">
                <a:latin typeface="Times New Roman" panose="02020603050405020304" pitchFamily="18" charset="0"/>
                <a:cs typeface="Times New Roman" panose="02020603050405020304" pitchFamily="18" charset="0"/>
              </a:rPr>
              <a:t> points to the current object of the class.</a:t>
            </a:r>
          </a:p>
          <a:p>
            <a:pPr algn="just"/>
            <a:r>
              <a:rPr lang="en-US" sz="2000" dirty="0">
                <a:latin typeface="Times New Roman" panose="02020603050405020304" pitchFamily="18" charset="0"/>
                <a:cs typeface="Times New Roman" panose="02020603050405020304" pitchFamily="18" charset="0"/>
              </a:rPr>
              <a:t>Every object in C++ has access to its own address through an important pointer called </a:t>
            </a:r>
            <a:r>
              <a:rPr lang="en-US" sz="2000" b="1" dirty="0">
                <a:latin typeface="Times New Roman" panose="02020603050405020304" pitchFamily="18" charset="0"/>
                <a:cs typeface="Times New Roman" panose="02020603050405020304" pitchFamily="18" charset="0"/>
              </a:rPr>
              <a:t>this</a:t>
            </a:r>
            <a:r>
              <a:rPr lang="en-US" sz="2000" dirty="0">
                <a:latin typeface="Times New Roman" panose="02020603050405020304" pitchFamily="18" charset="0"/>
                <a:cs typeface="Times New Roman" panose="02020603050405020304" pitchFamily="18" charset="0"/>
              </a:rPr>
              <a:t> pointer. The </a:t>
            </a:r>
            <a:r>
              <a:rPr lang="en-US" sz="2000" b="1" dirty="0">
                <a:latin typeface="Times New Roman" panose="02020603050405020304" pitchFamily="18" charset="0"/>
                <a:cs typeface="Times New Roman" panose="02020603050405020304" pitchFamily="18" charset="0"/>
              </a:rPr>
              <a:t>this</a:t>
            </a:r>
            <a:r>
              <a:rPr lang="en-US" sz="2000" dirty="0">
                <a:latin typeface="Times New Roman" panose="02020603050405020304" pitchFamily="18" charset="0"/>
                <a:cs typeface="Times New Roman" panose="02020603050405020304" pitchFamily="18" charset="0"/>
              </a:rPr>
              <a:t> pointer is an implicit parameter to all member functions. Therefore, inside a member function, this may be used to refer to the invoking object.</a:t>
            </a:r>
          </a:p>
          <a:p>
            <a:pPr algn="just"/>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016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this</a:t>
            </a:r>
            <a:r>
              <a:rPr lang="en-US" dirty="0"/>
              <a:t> Pointer</a:t>
            </a:r>
          </a:p>
        </p:txBody>
      </p:sp>
      <p:sp>
        <p:nvSpPr>
          <p:cNvPr id="3" name="Content Placeholder 2"/>
          <p:cNvSpPr>
            <a:spLocks noGrp="1"/>
          </p:cNvSpPr>
          <p:nvPr>
            <p:ph idx="1"/>
          </p:nvPr>
        </p:nvSpPr>
        <p:spPr/>
        <p:txBody>
          <a:bodyPr>
            <a:normAutofit/>
          </a:bodyPr>
          <a:lstStyle/>
          <a:p>
            <a:r>
              <a:rPr lang="en-US" sz="3200" b="1" dirty="0">
                <a:latin typeface="Times New Roman" panose="02020603050405020304" pitchFamily="18" charset="0"/>
                <a:cs typeface="Times New Roman" panose="02020603050405020304" pitchFamily="18" charset="0"/>
              </a:rPr>
              <a:t>this</a:t>
            </a:r>
            <a:r>
              <a:rPr lang="en-US" sz="3200" dirty="0">
                <a:latin typeface="Times New Roman" panose="02020603050405020304" pitchFamily="18" charset="0"/>
                <a:cs typeface="Times New Roman" panose="02020603050405020304" pitchFamily="18" charset="0"/>
              </a:rPr>
              <a:t> pointer is a pointer accessible only within the nonstatic member functions of a </a:t>
            </a:r>
            <a:r>
              <a:rPr lang="en-US" sz="3200" b="1" dirty="0">
                <a:latin typeface="Times New Roman" panose="02020603050405020304" pitchFamily="18" charset="0"/>
                <a:cs typeface="Times New Roman" panose="02020603050405020304" pitchFamily="18" charset="0"/>
              </a:rPr>
              <a:t>class</a:t>
            </a:r>
            <a:r>
              <a:rPr lang="en-US" sz="3200" dirty="0">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p:txBody>
      </p:sp>
      <p:pic>
        <p:nvPicPr>
          <p:cNvPr id="1026" name="Picture 2" descr="this keyword in Java - javatpoint">
            <a:extLst>
              <a:ext uri="{FF2B5EF4-FFF2-40B4-BE49-F238E27FC236}">
                <a16:creationId xmlns:a16="http://schemas.microsoft.com/office/drawing/2014/main" id="{DB5B0E0A-CFED-43BD-A954-E9318462E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162" y="3313329"/>
            <a:ext cx="5502770" cy="239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475279"/>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3425</TotalTime>
  <Words>2484</Words>
  <Application>Microsoft Office PowerPoint</Application>
  <PresentationFormat>Widescreen</PresentationFormat>
  <Paragraphs>262</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Century Gothic</vt:lpstr>
      <vt:lpstr>Old Standard TT</vt:lpstr>
      <vt:lpstr>Times New Roman</vt:lpstr>
      <vt:lpstr>Calibri</vt:lpstr>
      <vt:lpstr>Paperback</vt:lpstr>
      <vt:lpstr>Week Two– Class One</vt:lpstr>
      <vt:lpstr>Constructor </vt:lpstr>
      <vt:lpstr>Constructor cont'd</vt:lpstr>
      <vt:lpstr>Advantages</vt:lpstr>
      <vt:lpstr>Example</vt:lpstr>
      <vt:lpstr>Example 2</vt:lpstr>
      <vt:lpstr>Excercise</vt:lpstr>
      <vt:lpstr>What is “this” keyword?</vt:lpstr>
      <vt:lpstr>this Pointer</vt:lpstr>
      <vt:lpstr>class ClassName {         private:             int dataMember;          public:            method(int a) {     // this pointer stores the address of object obj and access dataMember                  this-&gt;dataMember = a;                ... .. ...            }  }  int main() {      ClassName obj;     obj.method(5);     ... .. ...  }</vt:lpstr>
      <vt:lpstr>USE?</vt:lpstr>
      <vt:lpstr>1) When local variable’s name is same as member’s name</vt:lpstr>
      <vt:lpstr>1) When local variable’s name is same as member’s name</vt:lpstr>
      <vt:lpstr>1) When local variable’s name is same as member’s name (cont.)</vt:lpstr>
      <vt:lpstr>2) To return reference to the calling object</vt:lpstr>
      <vt:lpstr>Calling Member Functions Using this Keyword </vt:lpstr>
      <vt:lpstr>How Constructors Are Different From A Normal Member Function?</vt:lpstr>
      <vt:lpstr>Types of Constructors</vt:lpstr>
      <vt:lpstr>1. Default Constructor</vt:lpstr>
      <vt:lpstr>Parameterized Constructors</vt:lpstr>
      <vt:lpstr>3. Copy Constructor</vt:lpstr>
      <vt:lpstr>3. Copy Constructor cont’d</vt:lpstr>
      <vt:lpstr>Types of Copy Constructors </vt:lpstr>
      <vt:lpstr>Default &amp;User defined Copy Constructors</vt:lpstr>
      <vt:lpstr> Shallow Copy Constructor</vt:lpstr>
      <vt:lpstr>Deep Copy Constructor </vt:lpstr>
      <vt:lpstr>Week-Three Class-III</vt:lpstr>
      <vt:lpstr>Shallow Copy Vs Deep Copy</vt:lpstr>
      <vt:lpstr>Shallow Copy Vs Deep Copy</vt:lpstr>
      <vt:lpstr>Example-Shallow</vt:lpstr>
      <vt:lpstr>Example-Deep</vt:lpstr>
      <vt:lpstr>Constructor overloading</vt:lpstr>
      <vt:lpstr>Destructors</vt:lpstr>
      <vt:lpstr>Order of calling Destructors</vt:lpstr>
      <vt:lpstr>Example</vt:lpstr>
      <vt:lpstr>Example</vt:lpstr>
      <vt:lpstr>PowerPoint Presentation</vt:lpstr>
      <vt:lpstr>How destructors are different from a normal member function?</vt:lpstr>
      <vt:lpstr>PowerPoint Presentation</vt:lpstr>
      <vt:lpstr>PowerPoint Presentation</vt:lpstr>
      <vt:lpstr>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dc:creator>Administrator</dc:creator>
  <cp:lastModifiedBy>Rawal Abbasi</cp:lastModifiedBy>
  <cp:revision>27</cp:revision>
  <dcterms:modified xsi:type="dcterms:W3CDTF">2024-02-05T14:59:28Z</dcterms:modified>
</cp:coreProperties>
</file>